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Lst>
  <p:notesMasterIdLst>
    <p:notesMasterId r:id="rId56"/>
  </p:notesMasterIdLst>
  <p:handoutMasterIdLst>
    <p:handoutMasterId r:id="rId57"/>
  </p:handoutMasterIdLst>
  <p:sldIdLst>
    <p:sldId id="256" r:id="rId2"/>
    <p:sldId id="750" r:id="rId3"/>
    <p:sldId id="257" r:id="rId4"/>
    <p:sldId id="334" r:id="rId5"/>
    <p:sldId id="314" r:id="rId6"/>
    <p:sldId id="315" r:id="rId7"/>
    <p:sldId id="316" r:id="rId8"/>
    <p:sldId id="317" r:id="rId9"/>
    <p:sldId id="318" r:id="rId10"/>
    <p:sldId id="319" r:id="rId11"/>
    <p:sldId id="262" r:id="rId12"/>
    <p:sldId id="263" r:id="rId13"/>
    <p:sldId id="335" r:id="rId14"/>
    <p:sldId id="339" r:id="rId15"/>
    <p:sldId id="336" r:id="rId16"/>
    <p:sldId id="337" r:id="rId17"/>
    <p:sldId id="338" r:id="rId18"/>
    <p:sldId id="340" r:id="rId19"/>
    <p:sldId id="341" r:id="rId20"/>
    <p:sldId id="342" r:id="rId21"/>
    <p:sldId id="343" r:id="rId22"/>
    <p:sldId id="344" r:id="rId23"/>
    <p:sldId id="345" r:id="rId24"/>
    <p:sldId id="348" r:id="rId25"/>
    <p:sldId id="346" r:id="rId26"/>
    <p:sldId id="347" r:id="rId27"/>
    <p:sldId id="355" r:id="rId28"/>
    <p:sldId id="349" r:id="rId29"/>
    <p:sldId id="350" r:id="rId30"/>
    <p:sldId id="356" r:id="rId31"/>
    <p:sldId id="357" r:id="rId32"/>
    <p:sldId id="258" r:id="rId33"/>
    <p:sldId id="264" r:id="rId34"/>
    <p:sldId id="292" r:id="rId35"/>
    <p:sldId id="293" r:id="rId36"/>
    <p:sldId id="294" r:id="rId37"/>
    <p:sldId id="295" r:id="rId38"/>
    <p:sldId id="296" r:id="rId39"/>
    <p:sldId id="266" r:id="rId40"/>
    <p:sldId id="267" r:id="rId41"/>
    <p:sldId id="268" r:id="rId42"/>
    <p:sldId id="269" r:id="rId43"/>
    <p:sldId id="270" r:id="rId44"/>
    <p:sldId id="271" r:id="rId45"/>
    <p:sldId id="272" r:id="rId46"/>
    <p:sldId id="273" r:id="rId47"/>
    <p:sldId id="274" r:id="rId48"/>
    <p:sldId id="751" r:id="rId49"/>
    <p:sldId id="454" r:id="rId50"/>
    <p:sldId id="455" r:id="rId51"/>
    <p:sldId id="456" r:id="rId52"/>
    <p:sldId id="752" r:id="rId53"/>
    <p:sldId id="458" r:id="rId54"/>
    <p:sldId id="753" r:id="rId55"/>
  </p:sldIdLst>
  <p:sldSz cx="12192000" cy="6858000"/>
  <p:notesSz cx="7023100" cy="93091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33"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24" autoAdjust="0"/>
    <p:restoredTop sz="68121" autoAdjust="0"/>
  </p:normalViewPr>
  <p:slideViewPr>
    <p:cSldViewPr snapToGrid="0" showGuides="1">
      <p:cViewPr varScale="1">
        <p:scale>
          <a:sx n="110" d="100"/>
          <a:sy n="110" d="100"/>
        </p:scale>
        <p:origin x="348" y="78"/>
      </p:cViewPr>
      <p:guideLst>
        <p:guide orient="horz" pos="2160"/>
        <p:guide pos="3840"/>
      </p:guideLst>
    </p:cSldViewPr>
  </p:slideViewPr>
  <p:notesTextViewPr>
    <p:cViewPr>
      <p:scale>
        <a:sx n="1" d="1"/>
        <a:sy n="1" d="1"/>
      </p:scale>
      <p:origin x="0" y="0"/>
    </p:cViewPr>
  </p:notesTextViewPr>
  <p:notesViewPr>
    <p:cSldViewPr snapToGrid="0" showGuides="1">
      <p:cViewPr varScale="1">
        <p:scale>
          <a:sx n="66" d="100"/>
          <a:sy n="66" d="100"/>
        </p:scale>
        <p:origin x="0" y="0"/>
      </p:cViewPr>
      <p:guideLst>
        <p:guide orient="horz" pos="2933"/>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3AE2C6-3B7B-41BC-B01C-11D955B3186A}"/>
              </a:ext>
            </a:extLst>
          </p:cNvPr>
          <p:cNvSpPr>
            <a:spLocks noGrp="1"/>
          </p:cNvSpPr>
          <p:nvPr>
            <p:ph type="hdr" sz="quarter"/>
          </p:nvPr>
        </p:nvSpPr>
        <p:spPr>
          <a:xfrm>
            <a:off x="0" y="0"/>
            <a:ext cx="3043649" cy="466379"/>
          </a:xfrm>
          <a:prstGeom prst="rect">
            <a:avLst/>
          </a:prstGeom>
        </p:spPr>
        <p:txBody>
          <a:bodyPr vert="horz" lIns="88276" tIns="44138" rIns="88276" bIns="44138" rtlCol="0"/>
          <a:lstStyle>
            <a:lvl1pPr algn="l">
              <a:defRPr sz="1200"/>
            </a:lvl1pPr>
          </a:lstStyle>
          <a:p>
            <a:endParaRPr lang="en-US" dirty="0"/>
          </a:p>
        </p:txBody>
      </p:sp>
      <p:sp>
        <p:nvSpPr>
          <p:cNvPr id="3" name="Date Placeholder 2">
            <a:extLst>
              <a:ext uri="{FF2B5EF4-FFF2-40B4-BE49-F238E27FC236}">
                <a16:creationId xmlns:a16="http://schemas.microsoft.com/office/drawing/2014/main" id="{5515DEE0-44A5-4354-B33C-0797DE1F75C8}"/>
              </a:ext>
            </a:extLst>
          </p:cNvPr>
          <p:cNvSpPr>
            <a:spLocks noGrp="1"/>
          </p:cNvSpPr>
          <p:nvPr>
            <p:ph type="dt" sz="quarter" idx="1"/>
          </p:nvPr>
        </p:nvSpPr>
        <p:spPr>
          <a:xfrm>
            <a:off x="3977928" y="0"/>
            <a:ext cx="3043649" cy="466379"/>
          </a:xfrm>
          <a:prstGeom prst="rect">
            <a:avLst/>
          </a:prstGeom>
        </p:spPr>
        <p:txBody>
          <a:bodyPr vert="horz" lIns="88276" tIns="44138" rIns="88276" bIns="44138" rtlCol="0"/>
          <a:lstStyle>
            <a:lvl1pPr algn="r">
              <a:defRPr sz="1200"/>
            </a:lvl1pPr>
          </a:lstStyle>
          <a:p>
            <a:fld id="{6846183C-19C7-4D33-8DFF-45AF4954C1C2}" type="datetimeFigureOut">
              <a:rPr lang="en-US" smtClean="0"/>
              <a:t>1/14/2021</a:t>
            </a:fld>
            <a:endParaRPr lang="en-US" dirty="0"/>
          </a:p>
        </p:txBody>
      </p:sp>
      <p:sp>
        <p:nvSpPr>
          <p:cNvPr id="4" name="Footer Placeholder 3">
            <a:extLst>
              <a:ext uri="{FF2B5EF4-FFF2-40B4-BE49-F238E27FC236}">
                <a16:creationId xmlns:a16="http://schemas.microsoft.com/office/drawing/2014/main" id="{0DBFFCF0-6350-404B-8240-00B6C4C05F51}"/>
              </a:ext>
            </a:extLst>
          </p:cNvPr>
          <p:cNvSpPr>
            <a:spLocks noGrp="1"/>
          </p:cNvSpPr>
          <p:nvPr>
            <p:ph type="ftr" sz="quarter" idx="2"/>
          </p:nvPr>
        </p:nvSpPr>
        <p:spPr>
          <a:xfrm>
            <a:off x="0" y="8842722"/>
            <a:ext cx="3043649" cy="466378"/>
          </a:xfrm>
          <a:prstGeom prst="rect">
            <a:avLst/>
          </a:prstGeom>
        </p:spPr>
        <p:txBody>
          <a:bodyPr vert="horz" lIns="88276" tIns="44138" rIns="88276" bIns="44138"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0887BAB-EC32-471D-85C3-7F2B4A5BDD02}"/>
              </a:ext>
            </a:extLst>
          </p:cNvPr>
          <p:cNvSpPr>
            <a:spLocks noGrp="1"/>
          </p:cNvSpPr>
          <p:nvPr>
            <p:ph type="sldNum" sz="quarter" idx="3"/>
          </p:nvPr>
        </p:nvSpPr>
        <p:spPr>
          <a:xfrm>
            <a:off x="3977928" y="8842722"/>
            <a:ext cx="3043649" cy="466378"/>
          </a:xfrm>
          <a:prstGeom prst="rect">
            <a:avLst/>
          </a:prstGeom>
        </p:spPr>
        <p:txBody>
          <a:bodyPr vert="horz" lIns="88276" tIns="44138" rIns="88276" bIns="44138" rtlCol="0" anchor="b"/>
          <a:lstStyle>
            <a:lvl1pPr algn="r">
              <a:defRPr sz="1200"/>
            </a:lvl1pPr>
          </a:lstStyle>
          <a:p>
            <a:fld id="{EB697494-AAF9-441A-A7B4-D4CAC727204B}" type="slidenum">
              <a:rPr lang="en-US" smtClean="0"/>
              <a:t>‹#›</a:t>
            </a:fld>
            <a:endParaRPr lang="en-US" dirty="0"/>
          </a:p>
        </p:txBody>
      </p:sp>
    </p:spTree>
    <p:extLst>
      <p:ext uri="{BB962C8B-B14F-4D97-AF65-F5344CB8AC3E}">
        <p14:creationId xmlns:p14="http://schemas.microsoft.com/office/powerpoint/2010/main" val="3126462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3980" cy="467362"/>
          </a:xfrm>
          <a:prstGeom prst="rect">
            <a:avLst/>
          </a:prstGeom>
        </p:spPr>
        <p:txBody>
          <a:bodyPr vert="horz" lIns="91569" tIns="45784" rIns="91569" bIns="45784" rtlCol="0"/>
          <a:lstStyle>
            <a:lvl1pPr algn="l">
              <a:defRPr sz="1200"/>
            </a:lvl1pPr>
          </a:lstStyle>
          <a:p>
            <a:endParaRPr lang="en-US" dirty="0"/>
          </a:p>
        </p:txBody>
      </p:sp>
      <p:sp>
        <p:nvSpPr>
          <p:cNvPr id="3" name="Date Placeholder 2"/>
          <p:cNvSpPr>
            <a:spLocks noGrp="1"/>
          </p:cNvSpPr>
          <p:nvPr>
            <p:ph type="dt" idx="1"/>
          </p:nvPr>
        </p:nvSpPr>
        <p:spPr>
          <a:xfrm>
            <a:off x="3977532" y="2"/>
            <a:ext cx="3043980" cy="467362"/>
          </a:xfrm>
          <a:prstGeom prst="rect">
            <a:avLst/>
          </a:prstGeom>
        </p:spPr>
        <p:txBody>
          <a:bodyPr vert="horz" lIns="91569" tIns="45784" rIns="91569" bIns="45784" rtlCol="0"/>
          <a:lstStyle>
            <a:lvl1pPr algn="r">
              <a:defRPr sz="1200"/>
            </a:lvl1pPr>
          </a:lstStyle>
          <a:p>
            <a:fld id="{CE8FE5A3-844D-4426-97D4-1A789B3ABB74}" type="datetimeFigureOut">
              <a:rPr lang="en-US" smtClean="0"/>
              <a:t>1/14/2021</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569" tIns="45784" rIns="91569" bIns="45784" rtlCol="0" anchor="ctr"/>
          <a:lstStyle/>
          <a:p>
            <a:endParaRPr lang="en-US" dirty="0"/>
          </a:p>
        </p:txBody>
      </p:sp>
      <p:sp>
        <p:nvSpPr>
          <p:cNvPr id="5" name="Notes Placeholder 4"/>
          <p:cNvSpPr>
            <a:spLocks noGrp="1"/>
          </p:cNvSpPr>
          <p:nvPr>
            <p:ph type="body" sz="quarter" idx="3"/>
          </p:nvPr>
        </p:nvSpPr>
        <p:spPr>
          <a:xfrm>
            <a:off x="702947" y="4479687"/>
            <a:ext cx="5617208" cy="3665776"/>
          </a:xfrm>
          <a:prstGeom prst="rect">
            <a:avLst/>
          </a:prstGeom>
        </p:spPr>
        <p:txBody>
          <a:bodyPr vert="horz" lIns="91569" tIns="45784" rIns="91569" bIns="4578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1738"/>
            <a:ext cx="3043980" cy="467362"/>
          </a:xfrm>
          <a:prstGeom prst="rect">
            <a:avLst/>
          </a:prstGeom>
        </p:spPr>
        <p:txBody>
          <a:bodyPr vert="horz" lIns="91569" tIns="45784" rIns="91569" bIns="4578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7532" y="8841738"/>
            <a:ext cx="3043980" cy="467362"/>
          </a:xfrm>
          <a:prstGeom prst="rect">
            <a:avLst/>
          </a:prstGeom>
        </p:spPr>
        <p:txBody>
          <a:bodyPr vert="horz" lIns="91569" tIns="45784" rIns="91569" bIns="45784" rtlCol="0" anchor="b"/>
          <a:lstStyle>
            <a:lvl1pPr algn="r">
              <a:defRPr sz="1200"/>
            </a:lvl1pPr>
          </a:lstStyle>
          <a:p>
            <a:fld id="{E7211BCF-94A0-4218-9679-3D8E34500258}" type="slidenum">
              <a:rPr lang="en-US" smtClean="0"/>
              <a:t>‹#›</a:t>
            </a:fld>
            <a:endParaRPr lang="en-US" dirty="0"/>
          </a:p>
        </p:txBody>
      </p:sp>
    </p:spTree>
    <p:extLst>
      <p:ext uri="{BB962C8B-B14F-4D97-AF65-F5344CB8AC3E}">
        <p14:creationId xmlns:p14="http://schemas.microsoft.com/office/powerpoint/2010/main" val="3778726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11BCF-94A0-4218-9679-3D8E34500258}" type="slidenum">
              <a:rPr lang="en-US" smtClean="0"/>
              <a:t>1</a:t>
            </a:fld>
            <a:endParaRPr lang="en-US" dirty="0"/>
          </a:p>
        </p:txBody>
      </p:sp>
    </p:spTree>
    <p:extLst>
      <p:ext uri="{BB962C8B-B14F-4D97-AF65-F5344CB8AC3E}">
        <p14:creationId xmlns:p14="http://schemas.microsoft.com/office/powerpoint/2010/main" val="953073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7211BCF-94A0-4218-9679-3D8E34500258}" type="slidenum">
              <a:rPr lang="en-US" smtClean="0"/>
              <a:t>31</a:t>
            </a:fld>
            <a:endParaRPr lang="en-US" dirty="0"/>
          </a:p>
        </p:txBody>
      </p:sp>
    </p:spTree>
    <p:extLst>
      <p:ext uri="{BB962C8B-B14F-4D97-AF65-F5344CB8AC3E}">
        <p14:creationId xmlns:p14="http://schemas.microsoft.com/office/powerpoint/2010/main" val="1184854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11BCF-94A0-4218-9679-3D8E34500258}" type="slidenum">
              <a:rPr lang="en-US" smtClean="0"/>
              <a:t>32</a:t>
            </a:fld>
            <a:endParaRPr lang="en-US" dirty="0"/>
          </a:p>
        </p:txBody>
      </p:sp>
    </p:spTree>
    <p:extLst>
      <p:ext uri="{BB962C8B-B14F-4D97-AF65-F5344CB8AC3E}">
        <p14:creationId xmlns:p14="http://schemas.microsoft.com/office/powerpoint/2010/main" val="3427236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7211BCF-94A0-4218-9679-3D8E34500258}" type="slidenum">
              <a:rPr lang="en-US" smtClean="0"/>
              <a:t>33</a:t>
            </a:fld>
            <a:endParaRPr lang="en-US" dirty="0"/>
          </a:p>
        </p:txBody>
      </p:sp>
    </p:spTree>
    <p:extLst>
      <p:ext uri="{BB962C8B-B14F-4D97-AF65-F5344CB8AC3E}">
        <p14:creationId xmlns:p14="http://schemas.microsoft.com/office/powerpoint/2010/main" val="448553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689">
              <a:defRPr/>
            </a:pPr>
            <a:endParaRPr lang="en-US" b="1" dirty="0"/>
          </a:p>
          <a:p>
            <a:endParaRPr lang="en-US" dirty="0"/>
          </a:p>
        </p:txBody>
      </p:sp>
      <p:sp>
        <p:nvSpPr>
          <p:cNvPr id="4" name="Slide Number Placeholder 3"/>
          <p:cNvSpPr>
            <a:spLocks noGrp="1"/>
          </p:cNvSpPr>
          <p:nvPr>
            <p:ph type="sldNum" sz="quarter" idx="10"/>
          </p:nvPr>
        </p:nvSpPr>
        <p:spPr/>
        <p:txBody>
          <a:bodyPr/>
          <a:lstStyle/>
          <a:p>
            <a:fld id="{E7211BCF-94A0-4218-9679-3D8E34500258}" type="slidenum">
              <a:rPr lang="en-US" smtClean="0"/>
              <a:t>34</a:t>
            </a:fld>
            <a:endParaRPr lang="en-US" dirty="0"/>
          </a:p>
        </p:txBody>
      </p:sp>
    </p:spTree>
    <p:extLst>
      <p:ext uri="{BB962C8B-B14F-4D97-AF65-F5344CB8AC3E}">
        <p14:creationId xmlns:p14="http://schemas.microsoft.com/office/powerpoint/2010/main" val="155381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7211BCF-94A0-4218-9679-3D8E34500258}" type="slidenum">
              <a:rPr lang="en-US" smtClean="0"/>
              <a:t>35</a:t>
            </a:fld>
            <a:endParaRPr lang="en-US" dirty="0"/>
          </a:p>
        </p:txBody>
      </p:sp>
    </p:spTree>
    <p:extLst>
      <p:ext uri="{BB962C8B-B14F-4D97-AF65-F5344CB8AC3E}">
        <p14:creationId xmlns:p14="http://schemas.microsoft.com/office/powerpoint/2010/main" val="1439499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fontAlgn="base"/>
            <a:endParaRPr lang="en-US" dirty="0"/>
          </a:p>
          <a:p>
            <a:pPr lvl="1" fontAlgn="base"/>
            <a:endParaRPr lang="en-US" dirty="0"/>
          </a:p>
          <a:p>
            <a:pPr lvl="1" fontAlgn="base"/>
            <a:endParaRPr lang="en-US" dirty="0"/>
          </a:p>
        </p:txBody>
      </p:sp>
      <p:sp>
        <p:nvSpPr>
          <p:cNvPr id="4" name="Slide Number Placeholder 3"/>
          <p:cNvSpPr>
            <a:spLocks noGrp="1"/>
          </p:cNvSpPr>
          <p:nvPr>
            <p:ph type="sldNum" sz="quarter" idx="10"/>
          </p:nvPr>
        </p:nvSpPr>
        <p:spPr/>
        <p:txBody>
          <a:bodyPr/>
          <a:lstStyle/>
          <a:p>
            <a:fld id="{E7211BCF-94A0-4218-9679-3D8E34500258}" type="slidenum">
              <a:rPr lang="en-US" smtClean="0"/>
              <a:t>36</a:t>
            </a:fld>
            <a:endParaRPr lang="en-US" dirty="0"/>
          </a:p>
        </p:txBody>
      </p:sp>
    </p:spTree>
    <p:extLst>
      <p:ext uri="{BB962C8B-B14F-4D97-AF65-F5344CB8AC3E}">
        <p14:creationId xmlns:p14="http://schemas.microsoft.com/office/powerpoint/2010/main" val="144411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41381" lvl="1" defTabSz="882762" fontAlgn="base">
              <a:defRPr/>
            </a:pPr>
            <a:endParaRPr lang="en-US" dirty="0"/>
          </a:p>
        </p:txBody>
      </p:sp>
      <p:sp>
        <p:nvSpPr>
          <p:cNvPr id="4" name="Slide Number Placeholder 3"/>
          <p:cNvSpPr>
            <a:spLocks noGrp="1"/>
          </p:cNvSpPr>
          <p:nvPr>
            <p:ph type="sldNum" sz="quarter" idx="10"/>
          </p:nvPr>
        </p:nvSpPr>
        <p:spPr/>
        <p:txBody>
          <a:bodyPr/>
          <a:lstStyle/>
          <a:p>
            <a:fld id="{E7211BCF-94A0-4218-9679-3D8E34500258}" type="slidenum">
              <a:rPr lang="en-US" smtClean="0"/>
              <a:t>37</a:t>
            </a:fld>
            <a:endParaRPr lang="en-US" dirty="0"/>
          </a:p>
        </p:txBody>
      </p:sp>
    </p:spTree>
    <p:extLst>
      <p:ext uri="{BB962C8B-B14F-4D97-AF65-F5344CB8AC3E}">
        <p14:creationId xmlns:p14="http://schemas.microsoft.com/office/powerpoint/2010/main" val="3442985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41381" lvl="1" defTabSz="882762" fontAlgn="base">
              <a:defRPr/>
            </a:pPr>
            <a:endParaRPr lang="en-US" dirty="0"/>
          </a:p>
          <a:p>
            <a:pPr lvl="1" fontAlgn="base"/>
            <a:endParaRPr lang="en-US" dirty="0"/>
          </a:p>
        </p:txBody>
      </p:sp>
      <p:sp>
        <p:nvSpPr>
          <p:cNvPr id="4" name="Slide Number Placeholder 3"/>
          <p:cNvSpPr>
            <a:spLocks noGrp="1"/>
          </p:cNvSpPr>
          <p:nvPr>
            <p:ph type="sldNum" sz="quarter" idx="10"/>
          </p:nvPr>
        </p:nvSpPr>
        <p:spPr/>
        <p:txBody>
          <a:bodyPr/>
          <a:lstStyle/>
          <a:p>
            <a:fld id="{E7211BCF-94A0-4218-9679-3D8E34500258}" type="slidenum">
              <a:rPr lang="en-US" smtClean="0"/>
              <a:t>38</a:t>
            </a:fld>
            <a:endParaRPr lang="en-US" dirty="0"/>
          </a:p>
        </p:txBody>
      </p:sp>
    </p:spTree>
    <p:extLst>
      <p:ext uri="{BB962C8B-B14F-4D97-AF65-F5344CB8AC3E}">
        <p14:creationId xmlns:p14="http://schemas.microsoft.com/office/powerpoint/2010/main" val="32427909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7211BCF-94A0-4218-9679-3D8E34500258}" type="slidenum">
              <a:rPr lang="en-US" smtClean="0"/>
              <a:t>39</a:t>
            </a:fld>
            <a:endParaRPr lang="en-US" dirty="0"/>
          </a:p>
        </p:txBody>
      </p:sp>
    </p:spTree>
    <p:extLst>
      <p:ext uri="{BB962C8B-B14F-4D97-AF65-F5344CB8AC3E}">
        <p14:creationId xmlns:p14="http://schemas.microsoft.com/office/powerpoint/2010/main" val="4117760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11BCF-94A0-4218-9679-3D8E34500258}" type="slidenum">
              <a:rPr lang="en-US" smtClean="0"/>
              <a:t>40</a:t>
            </a:fld>
            <a:endParaRPr lang="en-US" dirty="0"/>
          </a:p>
        </p:txBody>
      </p:sp>
    </p:spTree>
    <p:extLst>
      <p:ext uri="{BB962C8B-B14F-4D97-AF65-F5344CB8AC3E}">
        <p14:creationId xmlns:p14="http://schemas.microsoft.com/office/powerpoint/2010/main" val="2077188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dirty="0"/>
              <a:t>IMPORTANT PLEASE READ</a:t>
            </a:r>
          </a:p>
        </p:txBody>
      </p:sp>
      <p:sp>
        <p:nvSpPr>
          <p:cNvPr id="4" name="Slide Number Placeholder 3"/>
          <p:cNvSpPr>
            <a:spLocks noGrp="1"/>
          </p:cNvSpPr>
          <p:nvPr>
            <p:ph type="sldNum" sz="quarter" idx="10"/>
          </p:nvPr>
        </p:nvSpPr>
        <p:spPr/>
        <p:txBody>
          <a:bodyPr/>
          <a:lstStyle/>
          <a:p>
            <a:fld id="{620D3BB8-547D-4006-8E2D-D0CAD8090072}" type="slidenum">
              <a:rPr lang="en-US" smtClean="0"/>
              <a:t>2</a:t>
            </a:fld>
            <a:endParaRPr lang="en-US" dirty="0"/>
          </a:p>
        </p:txBody>
      </p:sp>
    </p:spTree>
    <p:extLst>
      <p:ext uri="{BB962C8B-B14F-4D97-AF65-F5344CB8AC3E}">
        <p14:creationId xmlns:p14="http://schemas.microsoft.com/office/powerpoint/2010/main" val="2395575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7211BCF-94A0-4218-9679-3D8E34500258}" type="slidenum">
              <a:rPr lang="en-US" smtClean="0"/>
              <a:t>41</a:t>
            </a:fld>
            <a:endParaRPr lang="en-US" dirty="0"/>
          </a:p>
        </p:txBody>
      </p:sp>
    </p:spTree>
    <p:extLst>
      <p:ext uri="{BB962C8B-B14F-4D97-AF65-F5344CB8AC3E}">
        <p14:creationId xmlns:p14="http://schemas.microsoft.com/office/powerpoint/2010/main" val="17107027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11BCF-94A0-4218-9679-3D8E34500258}" type="slidenum">
              <a:rPr lang="en-US" smtClean="0"/>
              <a:t>42</a:t>
            </a:fld>
            <a:endParaRPr lang="en-US" dirty="0"/>
          </a:p>
        </p:txBody>
      </p:sp>
    </p:spTree>
    <p:extLst>
      <p:ext uri="{BB962C8B-B14F-4D97-AF65-F5344CB8AC3E}">
        <p14:creationId xmlns:p14="http://schemas.microsoft.com/office/powerpoint/2010/main" val="1116969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11BCF-94A0-4218-9679-3D8E34500258}" type="slidenum">
              <a:rPr lang="en-US" smtClean="0"/>
              <a:t>43</a:t>
            </a:fld>
            <a:endParaRPr lang="en-US" dirty="0"/>
          </a:p>
        </p:txBody>
      </p:sp>
    </p:spTree>
    <p:extLst>
      <p:ext uri="{BB962C8B-B14F-4D97-AF65-F5344CB8AC3E}">
        <p14:creationId xmlns:p14="http://schemas.microsoft.com/office/powerpoint/2010/main" val="594871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11BCF-94A0-4218-9679-3D8E34500258}" type="slidenum">
              <a:rPr lang="en-US" smtClean="0"/>
              <a:t>44</a:t>
            </a:fld>
            <a:endParaRPr lang="en-US" dirty="0"/>
          </a:p>
        </p:txBody>
      </p:sp>
    </p:spTree>
    <p:extLst>
      <p:ext uri="{BB962C8B-B14F-4D97-AF65-F5344CB8AC3E}">
        <p14:creationId xmlns:p14="http://schemas.microsoft.com/office/powerpoint/2010/main" val="17984445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11BCF-94A0-4218-9679-3D8E34500258}" type="slidenum">
              <a:rPr lang="en-US" smtClean="0"/>
              <a:t>45</a:t>
            </a:fld>
            <a:endParaRPr lang="en-US" dirty="0"/>
          </a:p>
        </p:txBody>
      </p:sp>
    </p:spTree>
    <p:extLst>
      <p:ext uri="{BB962C8B-B14F-4D97-AF65-F5344CB8AC3E}">
        <p14:creationId xmlns:p14="http://schemas.microsoft.com/office/powerpoint/2010/main" val="4903666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7211BCF-94A0-4218-9679-3D8E34500258}" type="slidenum">
              <a:rPr lang="en-US" smtClean="0"/>
              <a:t>46</a:t>
            </a:fld>
            <a:endParaRPr lang="en-US" dirty="0"/>
          </a:p>
        </p:txBody>
      </p:sp>
    </p:spTree>
    <p:extLst>
      <p:ext uri="{BB962C8B-B14F-4D97-AF65-F5344CB8AC3E}">
        <p14:creationId xmlns:p14="http://schemas.microsoft.com/office/powerpoint/2010/main" val="34411059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11BCF-94A0-4218-9679-3D8E34500258}" type="slidenum">
              <a:rPr lang="en-US" smtClean="0"/>
              <a:t>47</a:t>
            </a:fld>
            <a:endParaRPr lang="en-US" dirty="0"/>
          </a:p>
        </p:txBody>
      </p:sp>
    </p:spTree>
    <p:extLst>
      <p:ext uri="{BB962C8B-B14F-4D97-AF65-F5344CB8AC3E}">
        <p14:creationId xmlns:p14="http://schemas.microsoft.com/office/powerpoint/2010/main" val="23608390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737360-F373-44D6-80A9-513647D1E915}" type="slidenum">
              <a:rPr lang="en-US" smtClean="0"/>
              <a:t>48</a:t>
            </a:fld>
            <a:endParaRPr lang="en-US"/>
          </a:p>
        </p:txBody>
      </p:sp>
    </p:spTree>
    <p:extLst>
      <p:ext uri="{BB962C8B-B14F-4D97-AF65-F5344CB8AC3E}">
        <p14:creationId xmlns:p14="http://schemas.microsoft.com/office/powerpoint/2010/main" val="2261375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06/07/2018</a:t>
            </a:r>
            <a:endParaRPr lang="en-US" dirty="0"/>
          </a:p>
        </p:txBody>
      </p:sp>
      <p:sp>
        <p:nvSpPr>
          <p:cNvPr id="5" name="Slide Number Placeholder 4"/>
          <p:cNvSpPr>
            <a:spLocks noGrp="1"/>
          </p:cNvSpPr>
          <p:nvPr>
            <p:ph type="sldNum" sz="quarter" idx="5"/>
          </p:nvPr>
        </p:nvSpPr>
        <p:spPr/>
        <p:txBody>
          <a:bodyPr/>
          <a:lstStyle/>
          <a:p>
            <a:fld id="{BC266FC6-1512-44D9-85C8-21FF0CDBA41B}" type="slidenum">
              <a:rPr lang="en-US" smtClean="0"/>
              <a:t>49</a:t>
            </a:fld>
            <a:endParaRPr lang="en-US" dirty="0"/>
          </a:p>
        </p:txBody>
      </p:sp>
    </p:spTree>
    <p:extLst>
      <p:ext uri="{BB962C8B-B14F-4D97-AF65-F5344CB8AC3E}">
        <p14:creationId xmlns:p14="http://schemas.microsoft.com/office/powerpoint/2010/main" val="30426532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06/07/2018</a:t>
            </a:r>
            <a:endParaRPr lang="en-US" dirty="0"/>
          </a:p>
        </p:txBody>
      </p:sp>
      <p:sp>
        <p:nvSpPr>
          <p:cNvPr id="5" name="Slide Number Placeholder 4"/>
          <p:cNvSpPr>
            <a:spLocks noGrp="1"/>
          </p:cNvSpPr>
          <p:nvPr>
            <p:ph type="sldNum" sz="quarter" idx="5"/>
          </p:nvPr>
        </p:nvSpPr>
        <p:spPr/>
        <p:txBody>
          <a:bodyPr/>
          <a:lstStyle/>
          <a:p>
            <a:fld id="{BC266FC6-1512-44D9-85C8-21FF0CDBA41B}" type="slidenum">
              <a:rPr lang="en-US" smtClean="0"/>
              <a:t>50</a:t>
            </a:fld>
            <a:endParaRPr lang="en-US" dirty="0"/>
          </a:p>
        </p:txBody>
      </p:sp>
    </p:spTree>
    <p:extLst>
      <p:ext uri="{BB962C8B-B14F-4D97-AF65-F5344CB8AC3E}">
        <p14:creationId xmlns:p14="http://schemas.microsoft.com/office/powerpoint/2010/main" val="304397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11BCF-94A0-4218-9679-3D8E34500258}" type="slidenum">
              <a:rPr lang="en-US" smtClean="0"/>
              <a:t>3</a:t>
            </a:fld>
            <a:endParaRPr lang="en-US" dirty="0"/>
          </a:p>
        </p:txBody>
      </p:sp>
    </p:spTree>
    <p:extLst>
      <p:ext uri="{BB962C8B-B14F-4D97-AF65-F5344CB8AC3E}">
        <p14:creationId xmlns:p14="http://schemas.microsoft.com/office/powerpoint/2010/main" val="35536396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496888" y="738188"/>
            <a:ext cx="6569075" cy="3695700"/>
          </a:xfrm>
          <a:ln/>
        </p:spPr>
      </p:sp>
      <p:sp>
        <p:nvSpPr>
          <p:cNvPr id="30723" name="Notes Placeholder 2"/>
          <p:cNvSpPr>
            <a:spLocks noGrp="1"/>
          </p:cNvSpPr>
          <p:nvPr>
            <p:ph type="body" idx="1"/>
          </p:nvPr>
        </p:nvSpPr>
        <p:spPr>
          <a:noFill/>
          <a:ln/>
        </p:spPr>
        <p:txBody>
          <a:bodyPr/>
          <a:lstStyle/>
          <a:p>
            <a:endParaRPr lang="en-US" dirty="0"/>
          </a:p>
        </p:txBody>
      </p:sp>
      <p:sp>
        <p:nvSpPr>
          <p:cNvPr id="30724" name="Slide Number Placeholder 3"/>
          <p:cNvSpPr>
            <a:spLocks noGrp="1"/>
          </p:cNvSpPr>
          <p:nvPr>
            <p:ph type="sldNum" sz="quarter" idx="5"/>
          </p:nvPr>
        </p:nvSpPr>
        <p:spPr>
          <a:noFill/>
        </p:spPr>
        <p:txBody>
          <a:bodyPr/>
          <a:lstStyle/>
          <a:p>
            <a:pPr defTabSz="981538"/>
            <a:fld id="{E918A05E-23A5-4C26-8949-F362BB02E4AC}" type="slidenum">
              <a:rPr lang="en-US" smtClean="0"/>
              <a:pPr defTabSz="981538"/>
              <a:t>51</a:t>
            </a:fld>
            <a:endParaRPr lang="en-US"/>
          </a:p>
        </p:txBody>
      </p:sp>
      <p:sp>
        <p:nvSpPr>
          <p:cNvPr id="2" name="Date Placeholder 1">
            <a:extLst>
              <a:ext uri="{FF2B5EF4-FFF2-40B4-BE49-F238E27FC236}">
                <a16:creationId xmlns:a16="http://schemas.microsoft.com/office/drawing/2014/main" id="{0726A993-C2A7-4DAF-A634-22E6F23C55AA}"/>
              </a:ext>
            </a:extLst>
          </p:cNvPr>
          <p:cNvSpPr>
            <a:spLocks noGrp="1"/>
          </p:cNvSpPr>
          <p:nvPr>
            <p:ph type="dt" idx="10"/>
          </p:nvPr>
        </p:nvSpPr>
        <p:spPr/>
        <p:txBody>
          <a:bodyPr/>
          <a:lstStyle/>
          <a:p>
            <a:r>
              <a:rPr lang="en-US"/>
              <a:t>06/07/2018</a:t>
            </a:r>
          </a:p>
        </p:txBody>
      </p:sp>
    </p:spTree>
    <p:extLst>
      <p:ext uri="{BB962C8B-B14F-4D97-AF65-F5344CB8AC3E}">
        <p14:creationId xmlns:p14="http://schemas.microsoft.com/office/powerpoint/2010/main" val="9111001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0D3BB8-547D-4006-8E2D-D0CAD8090072}" type="slidenum">
              <a:rPr lang="en-US" smtClean="0"/>
              <a:t>52</a:t>
            </a:fld>
            <a:endParaRPr lang="en-US"/>
          </a:p>
        </p:txBody>
      </p:sp>
      <p:sp>
        <p:nvSpPr>
          <p:cNvPr id="5" name="Date Placeholder 4">
            <a:extLst>
              <a:ext uri="{FF2B5EF4-FFF2-40B4-BE49-F238E27FC236}">
                <a16:creationId xmlns:a16="http://schemas.microsoft.com/office/drawing/2014/main" id="{1F035E33-99EC-4450-8A7E-56E82E075CD1}"/>
              </a:ext>
            </a:extLst>
          </p:cNvPr>
          <p:cNvSpPr>
            <a:spLocks noGrp="1"/>
          </p:cNvSpPr>
          <p:nvPr>
            <p:ph type="dt" idx="11"/>
          </p:nvPr>
        </p:nvSpPr>
        <p:spPr/>
        <p:txBody>
          <a:bodyPr/>
          <a:lstStyle/>
          <a:p>
            <a:r>
              <a:rPr lang="en-US"/>
              <a:t>06/07/2018</a:t>
            </a:r>
          </a:p>
        </p:txBody>
      </p:sp>
    </p:spTree>
    <p:extLst>
      <p:ext uri="{BB962C8B-B14F-4D97-AF65-F5344CB8AC3E}">
        <p14:creationId xmlns:p14="http://schemas.microsoft.com/office/powerpoint/2010/main" val="31739998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06/07/2018</a:t>
            </a:r>
            <a:endParaRPr lang="en-US" dirty="0"/>
          </a:p>
        </p:txBody>
      </p:sp>
      <p:sp>
        <p:nvSpPr>
          <p:cNvPr id="5" name="Slide Number Placeholder 4"/>
          <p:cNvSpPr>
            <a:spLocks noGrp="1"/>
          </p:cNvSpPr>
          <p:nvPr>
            <p:ph type="sldNum" sz="quarter" idx="5"/>
          </p:nvPr>
        </p:nvSpPr>
        <p:spPr/>
        <p:txBody>
          <a:bodyPr/>
          <a:lstStyle/>
          <a:p>
            <a:fld id="{BC266FC6-1512-44D9-85C8-21FF0CDBA41B}" type="slidenum">
              <a:rPr lang="en-US" smtClean="0"/>
              <a:t>53</a:t>
            </a:fld>
            <a:endParaRPr lang="en-US" dirty="0"/>
          </a:p>
        </p:txBody>
      </p:sp>
    </p:spTree>
    <p:extLst>
      <p:ext uri="{BB962C8B-B14F-4D97-AF65-F5344CB8AC3E}">
        <p14:creationId xmlns:p14="http://schemas.microsoft.com/office/powerpoint/2010/main" val="37789152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11BCF-94A0-4218-9679-3D8E34500258}" type="slidenum">
              <a:rPr lang="en-US" smtClean="0"/>
              <a:t>54</a:t>
            </a:fld>
            <a:endParaRPr lang="en-US" dirty="0"/>
          </a:p>
        </p:txBody>
      </p:sp>
    </p:spTree>
    <p:extLst>
      <p:ext uri="{BB962C8B-B14F-4D97-AF65-F5344CB8AC3E}">
        <p14:creationId xmlns:p14="http://schemas.microsoft.com/office/powerpoint/2010/main" val="2922384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11BCF-94A0-4218-9679-3D8E34500258}" type="slidenum">
              <a:rPr lang="en-US" smtClean="0"/>
              <a:t>4</a:t>
            </a:fld>
            <a:endParaRPr lang="en-US" dirty="0"/>
          </a:p>
        </p:txBody>
      </p:sp>
    </p:spTree>
    <p:extLst>
      <p:ext uri="{BB962C8B-B14F-4D97-AF65-F5344CB8AC3E}">
        <p14:creationId xmlns:p14="http://schemas.microsoft.com/office/powerpoint/2010/main" val="2827203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11BCF-94A0-4218-9679-3D8E34500258}" type="slidenum">
              <a:rPr lang="en-US" smtClean="0"/>
              <a:t>11</a:t>
            </a:fld>
            <a:endParaRPr lang="en-US" dirty="0"/>
          </a:p>
        </p:txBody>
      </p:sp>
    </p:spTree>
    <p:extLst>
      <p:ext uri="{BB962C8B-B14F-4D97-AF65-F5344CB8AC3E}">
        <p14:creationId xmlns:p14="http://schemas.microsoft.com/office/powerpoint/2010/main" val="3458437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11BCF-94A0-4218-9679-3D8E34500258}" type="slidenum">
              <a:rPr lang="en-US" smtClean="0"/>
              <a:t>12</a:t>
            </a:fld>
            <a:endParaRPr lang="en-US" dirty="0"/>
          </a:p>
        </p:txBody>
      </p:sp>
    </p:spTree>
    <p:extLst>
      <p:ext uri="{BB962C8B-B14F-4D97-AF65-F5344CB8AC3E}">
        <p14:creationId xmlns:p14="http://schemas.microsoft.com/office/powerpoint/2010/main" val="2016602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11BCF-94A0-4218-9679-3D8E34500258}" type="slidenum">
              <a:rPr lang="en-US" smtClean="0"/>
              <a:t>14</a:t>
            </a:fld>
            <a:endParaRPr lang="en-US" dirty="0"/>
          </a:p>
        </p:txBody>
      </p:sp>
    </p:spTree>
    <p:extLst>
      <p:ext uri="{BB962C8B-B14F-4D97-AF65-F5344CB8AC3E}">
        <p14:creationId xmlns:p14="http://schemas.microsoft.com/office/powerpoint/2010/main" val="243871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11BCF-94A0-4218-9679-3D8E34500258}" type="slidenum">
              <a:rPr lang="en-US" smtClean="0"/>
              <a:t>24</a:t>
            </a:fld>
            <a:endParaRPr lang="en-US" dirty="0"/>
          </a:p>
        </p:txBody>
      </p:sp>
    </p:spTree>
    <p:extLst>
      <p:ext uri="{BB962C8B-B14F-4D97-AF65-F5344CB8AC3E}">
        <p14:creationId xmlns:p14="http://schemas.microsoft.com/office/powerpoint/2010/main" val="1168673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11BCF-94A0-4218-9679-3D8E34500258}" type="slidenum">
              <a:rPr lang="en-US" smtClean="0"/>
              <a:t>30</a:t>
            </a:fld>
            <a:endParaRPr lang="en-US" dirty="0"/>
          </a:p>
        </p:txBody>
      </p:sp>
    </p:spTree>
    <p:extLst>
      <p:ext uri="{BB962C8B-B14F-4D97-AF65-F5344CB8AC3E}">
        <p14:creationId xmlns:p14="http://schemas.microsoft.com/office/powerpoint/2010/main" val="19674196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tangle 6"/>
          <p:cNvSpPr/>
          <p:nvPr/>
        </p:nvSpPr>
        <p:spPr>
          <a:xfrm>
            <a:off x="0" y="0"/>
            <a:ext cx="3742944" cy="6864096"/>
          </a:xfrm>
          <a:prstGeom prst="rect">
            <a:avLst/>
          </a:prstGeom>
          <a:solidFill>
            <a:srgbClr val="005D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1802" r="6597"/>
          <a:stretch/>
        </p:blipFill>
        <p:spPr>
          <a:xfrm>
            <a:off x="3776133" y="0"/>
            <a:ext cx="8415867" cy="6858000"/>
          </a:xfrm>
          <a:prstGeom prst="rect">
            <a:avLst/>
          </a:prstGeom>
        </p:spPr>
      </p:pic>
      <p:cxnSp>
        <p:nvCxnSpPr>
          <p:cNvPr id="10" name="Straight Connector 9"/>
          <p:cNvCxnSpPr/>
          <p:nvPr/>
        </p:nvCxnSpPr>
        <p:spPr>
          <a:xfrm>
            <a:off x="299212" y="2819400"/>
            <a:ext cx="316992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2" name="AutoShape 10"/>
          <p:cNvSpPr>
            <a:spLocks noChangeArrowheads="1"/>
          </p:cNvSpPr>
          <p:nvPr/>
        </p:nvSpPr>
        <p:spPr bwMode="auto">
          <a:xfrm rot="-5400000">
            <a:off x="11176000" y="5842000"/>
            <a:ext cx="1016000" cy="1016000"/>
          </a:xfrm>
          <a:prstGeom prst="rtTriangle">
            <a:avLst/>
          </a:prstGeom>
          <a:solidFill>
            <a:srgbClr val="E6E6E6"/>
          </a:solidFill>
          <a:ln w="9525">
            <a:noFill/>
            <a:miter lim="800000"/>
            <a:headEnd/>
            <a:tailEnd/>
          </a:ln>
        </p:spPr>
        <p:txBody>
          <a:bodyPr wrap="none" anchor="ctr"/>
          <a:lstStyle/>
          <a:p>
            <a:endParaRPr lang="en-US" sz="3200"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7947" y="6280725"/>
            <a:ext cx="635000" cy="577273"/>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7239" y="5015756"/>
            <a:ext cx="5993023" cy="1652488"/>
          </a:xfrm>
          <a:prstGeom prst="rect">
            <a:avLst/>
          </a:prstGeom>
          <a:effectLst>
            <a:outerShdw blurRad="50800" dist="38100" dir="2700000" algn="tl" rotWithShape="0">
              <a:prstClr val="black">
                <a:alpha val="40000"/>
              </a:prstClr>
            </a:outerShdw>
          </a:effectLst>
        </p:spPr>
      </p:pic>
      <p:sp>
        <p:nvSpPr>
          <p:cNvPr id="16" name="Text Placeholder 15"/>
          <p:cNvSpPr>
            <a:spLocks noGrp="1"/>
          </p:cNvSpPr>
          <p:nvPr>
            <p:ph type="body" sz="quarter" idx="10" hasCustomPrompt="1"/>
          </p:nvPr>
        </p:nvSpPr>
        <p:spPr>
          <a:xfrm>
            <a:off x="298366" y="1295400"/>
            <a:ext cx="3170767" cy="1404255"/>
          </a:xfrm>
        </p:spPr>
        <p:txBody>
          <a:bodyPr>
            <a:normAutofit/>
          </a:bodyPr>
          <a:lstStyle>
            <a:lvl1pPr marL="0" indent="0">
              <a:buNone/>
              <a:defRPr sz="4000" baseline="0">
                <a:solidFill>
                  <a:schemeClr val="bg1"/>
                </a:solidFill>
              </a:defRPr>
            </a:lvl1pPr>
          </a:lstStyle>
          <a:p>
            <a:pPr lvl="0"/>
            <a:r>
              <a:rPr lang="en-US" dirty="0"/>
              <a:t>Presentation Title</a:t>
            </a:r>
          </a:p>
        </p:txBody>
      </p:sp>
      <p:sp>
        <p:nvSpPr>
          <p:cNvPr id="18" name="Text Placeholder 17"/>
          <p:cNvSpPr>
            <a:spLocks noGrp="1"/>
          </p:cNvSpPr>
          <p:nvPr>
            <p:ph type="body" sz="quarter" idx="11" hasCustomPrompt="1"/>
          </p:nvPr>
        </p:nvSpPr>
        <p:spPr>
          <a:xfrm>
            <a:off x="298451" y="3035300"/>
            <a:ext cx="3170767" cy="861775"/>
          </a:xfrm>
        </p:spPr>
        <p:txBody>
          <a:bodyPr>
            <a:spAutoFit/>
          </a:bodyPr>
          <a:lstStyle>
            <a:lvl1pPr marL="0" indent="0">
              <a:buNone/>
              <a:defRPr sz="2400" baseline="0">
                <a:solidFill>
                  <a:schemeClr val="bg1"/>
                </a:solidFill>
              </a:defRPr>
            </a:lvl1pPr>
          </a:lstStyle>
          <a:p>
            <a:pPr lvl="0"/>
            <a:r>
              <a:rPr lang="en-US" dirty="0"/>
              <a:t>Presentation Subtitle/Date</a:t>
            </a:r>
          </a:p>
        </p:txBody>
      </p:sp>
    </p:spTree>
    <p:extLst>
      <p:ext uri="{BB962C8B-B14F-4D97-AF65-F5344CB8AC3E}">
        <p14:creationId xmlns:p14="http://schemas.microsoft.com/office/powerpoint/2010/main" val="296975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1066800" y="1143000"/>
            <a:ext cx="100584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99908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17638"/>
          </a:xfrm>
        </p:spPr>
        <p:txBody>
          <a:bodyPr>
            <a:normAutofit/>
          </a:bodyPr>
          <a:lstStyle>
            <a:lvl1pPr>
              <a:defRPr sz="4000"/>
            </a:lvl1pPr>
          </a:lstStyle>
          <a:p>
            <a:r>
              <a:rPr lang="en-US"/>
              <a:t>Click to edit Master title style</a:t>
            </a:r>
            <a:endParaRPr lang="en-US" dirty="0"/>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5225"/>
            <a:ext cx="2844800" cy="476250"/>
          </a:xfrm>
        </p:spPr>
        <p:txBody>
          <a:bodyPr/>
          <a:lstStyle>
            <a:lvl1pPr>
              <a:defRPr/>
            </a:lvl1pPr>
          </a:lstStyle>
          <a:p>
            <a:endParaRPr lang="en-US" dirty="0"/>
          </a:p>
        </p:txBody>
      </p:sp>
      <p:sp>
        <p:nvSpPr>
          <p:cNvPr id="7" name="Footer Placeholder 6"/>
          <p:cNvSpPr>
            <a:spLocks noGrp="1"/>
          </p:cNvSpPr>
          <p:nvPr>
            <p:ph type="ftr" sz="quarter" idx="11"/>
          </p:nvPr>
        </p:nvSpPr>
        <p:spPr>
          <a:xfrm>
            <a:off x="4165600" y="6245225"/>
            <a:ext cx="3860800" cy="476250"/>
          </a:xfrm>
        </p:spPr>
        <p:txBody>
          <a:bodyPr/>
          <a:lstStyle>
            <a:lvl1pPr>
              <a:defRPr/>
            </a:lvl1pPr>
          </a:lstStyle>
          <a:p>
            <a:endParaRPr lang="en-US" dirty="0"/>
          </a:p>
        </p:txBody>
      </p:sp>
      <p:sp>
        <p:nvSpPr>
          <p:cNvPr id="8" name="Slide Number Placeholder 7"/>
          <p:cNvSpPr>
            <a:spLocks noGrp="1"/>
          </p:cNvSpPr>
          <p:nvPr>
            <p:ph type="sldNum" sz="quarter" idx="12"/>
          </p:nvPr>
        </p:nvSpPr>
        <p:spPr>
          <a:xfrm>
            <a:off x="8737600" y="6245225"/>
            <a:ext cx="2844800" cy="476250"/>
          </a:xfrm>
        </p:spPr>
        <p:txBody>
          <a:bodyPr/>
          <a:lstStyle>
            <a:lvl1pPr>
              <a:defRPr/>
            </a:lvl1pPr>
          </a:lstStyle>
          <a:p>
            <a:fld id="{633DBF31-C94D-4136-B03F-261D291E4687}" type="slidenum">
              <a:rPr lang="en-US" smtClean="0"/>
              <a:pPr/>
              <a:t>‹#›</a:t>
            </a:fld>
            <a:endParaRPr lang="en-US" dirty="0"/>
          </a:p>
        </p:txBody>
      </p:sp>
    </p:spTree>
    <p:extLst>
      <p:ext uri="{BB962C8B-B14F-4D97-AF65-F5344CB8AC3E}">
        <p14:creationId xmlns:p14="http://schemas.microsoft.com/office/powerpoint/2010/main" val="2850329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9" name="Title 8"/>
          <p:cNvSpPr>
            <a:spLocks noGrp="1"/>
          </p:cNvSpPr>
          <p:nvPr>
            <p:ph type="ctrTitle" hasCustomPrompt="1"/>
          </p:nvPr>
        </p:nvSpPr>
        <p:spPr>
          <a:xfrm>
            <a:off x="914400" y="1752602"/>
            <a:ext cx="10363200" cy="1829761"/>
          </a:xfrm>
        </p:spPr>
        <p:txBody>
          <a:bodyPr anchor="b"/>
          <a:lstStyle>
            <a:lvl1pPr algn="r">
              <a:defRPr sz="4800" b="1">
                <a:solidFill>
                  <a:schemeClr val="tx2"/>
                </a:solidFill>
                <a:effectLst/>
                <a:latin typeface="Arial" pitchFamily="34" charset="0"/>
                <a:cs typeface="Arial" pitchFamily="34" charset="0"/>
              </a:defRPr>
            </a:lvl1pPr>
            <a:extLst/>
          </a:lstStyle>
          <a:p>
            <a:r>
              <a:rPr lang="en-US" dirty="0"/>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latin typeface="Arial" pitchFamily="34" charset="0"/>
                <a:cs typeface="Arial"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endParaRPr lang="en-US" dirty="0"/>
          </a:p>
        </p:txBody>
      </p:sp>
      <p:sp>
        <p:nvSpPr>
          <p:cNvPr id="12" name="Date Placeholder 29"/>
          <p:cNvSpPr>
            <a:spLocks noGrp="1"/>
          </p:cNvSpPr>
          <p:nvPr>
            <p:ph type="dt" sz="half" idx="10"/>
          </p:nvPr>
        </p:nvSpPr>
        <p:spPr/>
        <p:txBody>
          <a:bodyPr/>
          <a:lstStyle>
            <a:lvl1pPr>
              <a:defRPr>
                <a:solidFill>
                  <a:srgbClr val="FFFFFF"/>
                </a:solidFill>
              </a:defRPr>
            </a:lvl1pPr>
            <a:extLst/>
          </a:lstStyle>
          <a:p>
            <a:endParaRPr lang="en-US" dirty="0"/>
          </a:p>
        </p:txBody>
      </p:sp>
      <p:sp>
        <p:nvSpPr>
          <p:cNvPr id="13"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p>
        </p:txBody>
      </p:sp>
      <p:sp>
        <p:nvSpPr>
          <p:cNvPr id="14" name="Slide Number Placeholder 26"/>
          <p:cNvSpPr>
            <a:spLocks noGrp="1"/>
          </p:cNvSpPr>
          <p:nvPr>
            <p:ph type="sldNum" sz="quarter" idx="12"/>
          </p:nvPr>
        </p:nvSpPr>
        <p:spPr/>
        <p:txBody>
          <a:bodyPr/>
          <a:lstStyle>
            <a:lvl1pPr>
              <a:defRPr>
                <a:solidFill>
                  <a:srgbClr val="FFFFFF"/>
                </a:solidFill>
              </a:defRPr>
            </a:lvl1pPr>
            <a:extLst/>
          </a:lstStyle>
          <a:p>
            <a:fld id="{C99AE971-4929-4998-85F3-0E61342EE5D0}" type="slidenum">
              <a:rPr lang="en-US" smtClean="0"/>
              <a:pPr/>
              <a:t>‹#›</a:t>
            </a:fld>
            <a:endParaRPr lang="en-US" dirty="0"/>
          </a:p>
        </p:txBody>
      </p:sp>
    </p:spTree>
    <p:extLst>
      <p:ext uri="{BB962C8B-B14F-4D97-AF65-F5344CB8AC3E}">
        <p14:creationId xmlns:p14="http://schemas.microsoft.com/office/powerpoint/2010/main" val="1143755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81172" cy="6858000"/>
          </a:xfrm>
          <a:prstGeom prst="rect">
            <a:avLst/>
          </a:prstGeom>
        </p:spPr>
      </p:pic>
      <p:sp>
        <p:nvSpPr>
          <p:cNvPr id="2" name="Title 1"/>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8" name="Straight Connector 7"/>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C0AE9B10-AC95-45D1-858C-B54083F98FF8}"/>
              </a:ext>
            </a:extLst>
          </p:cNvPr>
          <p:cNvSpPr>
            <a:spLocks noGrp="1"/>
          </p:cNvSpPr>
          <p:nvPr>
            <p:ph idx="1"/>
          </p:nvPr>
        </p:nvSpPr>
        <p:spPr>
          <a:xfrm>
            <a:off x="3124200" y="1687484"/>
            <a:ext cx="8763000" cy="49419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67800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erna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7E2241-1FEB-42DC-AACA-09073F999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3"/>
            <a:ext cx="12192000" cy="6856475"/>
          </a:xfrm>
          <a:prstGeom prst="rect">
            <a:avLst/>
          </a:prstGeom>
        </p:spPr>
      </p:pic>
      <p:sp>
        <p:nvSpPr>
          <p:cNvPr id="6" name="Title 1">
            <a:extLst>
              <a:ext uri="{FF2B5EF4-FFF2-40B4-BE49-F238E27FC236}">
                <a16:creationId xmlns:a16="http://schemas.microsoft.com/office/drawing/2014/main" id="{F35FC5ED-498F-434A-9A86-C57B8ABED56D}"/>
              </a:ext>
            </a:extLst>
          </p:cNvPr>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678CCDA0-C811-4A46-922A-BBE109F47E46}"/>
              </a:ext>
            </a:extLst>
          </p:cNvPr>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ADA1BF1D-DBB4-4455-86DE-09B4FC588797}"/>
              </a:ext>
            </a:extLst>
          </p:cNvPr>
          <p:cNvSpPr>
            <a:spLocks noGrp="1"/>
          </p:cNvSpPr>
          <p:nvPr>
            <p:ph idx="10"/>
          </p:nvPr>
        </p:nvSpPr>
        <p:spPr>
          <a:xfrm>
            <a:off x="3124200" y="1687484"/>
            <a:ext cx="8763000" cy="49419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12242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 name="Title 1"/>
          <p:cNvSpPr>
            <a:spLocks noGrp="1"/>
          </p:cNvSpPr>
          <p:nvPr>
            <p:ph type="title" hasCustomPrompt="1"/>
          </p:nvPr>
        </p:nvSpPr>
        <p:spPr>
          <a:xfrm>
            <a:off x="2032000" y="3429000"/>
            <a:ext cx="9956800" cy="1362075"/>
          </a:xfrm>
        </p:spPr>
        <p:txBody>
          <a:bodyPr anchor="t">
            <a:noAutofit/>
          </a:bodyPr>
          <a:lstStyle>
            <a:lvl1pPr algn="l">
              <a:defRPr sz="3000" b="0" cap="none"/>
            </a:lvl1pPr>
          </a:lstStyle>
          <a:p>
            <a:r>
              <a:rPr lang="en-US" dirty="0"/>
              <a:t>Click To Edit Master Title Style</a:t>
            </a:r>
          </a:p>
        </p:txBody>
      </p:sp>
      <p:sp>
        <p:nvSpPr>
          <p:cNvPr id="3" name="Text Placeholder 2"/>
          <p:cNvSpPr>
            <a:spLocks noGrp="1"/>
          </p:cNvSpPr>
          <p:nvPr>
            <p:ph type="body" idx="1"/>
          </p:nvPr>
        </p:nvSpPr>
        <p:spPr>
          <a:xfrm>
            <a:off x="2032000" y="1928812"/>
            <a:ext cx="9956800" cy="1500187"/>
          </a:xfrm>
        </p:spPr>
        <p:txBody>
          <a:bodyPr anchor="b">
            <a:normAutofit/>
          </a:bodyPr>
          <a:lstStyle>
            <a:lvl1pPr marL="0" indent="0">
              <a:buNone/>
              <a:defRPr sz="4000" b="1">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5833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3" name="Content Placeholder 2"/>
          <p:cNvSpPr>
            <a:spLocks noGrp="1"/>
          </p:cNvSpPr>
          <p:nvPr>
            <p:ph sz="half" idx="1"/>
          </p:nvPr>
        </p:nvSpPr>
        <p:spPr>
          <a:xfrm>
            <a:off x="3454400" y="1687482"/>
            <a:ext cx="4124960" cy="4484718"/>
          </a:xfrm>
        </p:spPr>
        <p:txBody>
          <a:bodyPr/>
          <a:lstStyle>
            <a:lvl1pPr>
              <a:defRPr sz="2800"/>
            </a:lvl1pPr>
            <a:lvl2pPr>
              <a:defRPr sz="2400"/>
            </a:lvl2pPr>
            <a:lvl3pPr>
              <a:defRPr sz="2000"/>
            </a:lvl3pPr>
            <a:lvl4pPr>
              <a:defRPr sz="2000"/>
            </a:lvl4pPr>
            <a:lvl5pPr>
              <a:defRPr sz="20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63840" y="1687482"/>
            <a:ext cx="4124960" cy="4484718"/>
          </a:xfrm>
        </p:spPr>
        <p:txBody>
          <a:bodyPr/>
          <a:lstStyle>
            <a:lvl1pPr>
              <a:defRPr sz="2800"/>
            </a:lvl1pPr>
            <a:lvl2pPr>
              <a:defRPr sz="2400"/>
            </a:lvl2pPr>
            <a:lvl3pPr>
              <a:defRPr sz="2000"/>
            </a:lvl3pPr>
            <a:lvl4pPr>
              <a:defRPr sz="2000"/>
            </a:lvl4pPr>
            <a:lvl5pPr>
              <a:defRPr sz="20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9B205736-E396-4C7E-AF61-3F00A8B4CE96}"/>
              </a:ext>
            </a:extLst>
          </p:cNvPr>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23080488-9DB9-4FDD-A5BA-157BC9E81BBB}"/>
              </a:ext>
            </a:extLst>
          </p:cNvPr>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2481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5" name="Title 1">
            <a:extLst>
              <a:ext uri="{FF2B5EF4-FFF2-40B4-BE49-F238E27FC236}">
                <a16:creationId xmlns:a16="http://schemas.microsoft.com/office/drawing/2014/main" id="{FBBD025A-4BBA-4024-947F-6B7B29A79C9D}"/>
              </a:ext>
            </a:extLst>
          </p:cNvPr>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3BBF8B56-F654-411B-A2A7-9676F22BE87D}"/>
              </a:ext>
            </a:extLst>
          </p:cNvPr>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4467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EAP Benefits Layout">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5" name="Text Placeholder 4">
            <a:extLst>
              <a:ext uri="{FF2B5EF4-FFF2-40B4-BE49-F238E27FC236}">
                <a16:creationId xmlns:a16="http://schemas.microsoft.com/office/drawing/2014/main" id="{95A6E70E-9F92-457F-A375-87066B8D0BA1}"/>
              </a:ext>
            </a:extLst>
          </p:cNvPr>
          <p:cNvSpPr>
            <a:spLocks noGrp="1"/>
          </p:cNvSpPr>
          <p:nvPr>
            <p:ph type="body" sz="quarter" idx="10"/>
          </p:nvPr>
        </p:nvSpPr>
        <p:spPr>
          <a:xfrm>
            <a:off x="3124200" y="1687482"/>
            <a:ext cx="9062386" cy="750918"/>
          </a:xfrm>
        </p:spPr>
        <p:txBody>
          <a:bodyPr>
            <a:noAutofit/>
          </a:bodyPr>
          <a:lstStyle>
            <a:lvl1pPr marL="0" indent="0" algn="ctr">
              <a:spcAft>
                <a:spcPts val="0"/>
              </a:spcAft>
              <a:buNone/>
              <a:defRPr sz="3000"/>
            </a:lvl1pPr>
            <a:lvl2pPr>
              <a:spcAft>
                <a:spcPts val="0"/>
              </a:spcAft>
              <a:defRPr sz="3000"/>
            </a:lvl2pPr>
            <a:lvl3pPr>
              <a:spcAft>
                <a:spcPts val="0"/>
              </a:spcAft>
              <a:defRPr sz="3000"/>
            </a:lvl3pPr>
            <a:lvl4pPr>
              <a:spcAft>
                <a:spcPts val="0"/>
              </a:spcAft>
              <a:defRPr sz="3000"/>
            </a:lvl4pPr>
            <a:lvl5pPr marL="2438339" indent="0">
              <a:spcAft>
                <a:spcPts val="0"/>
              </a:spcAft>
              <a:buNone/>
              <a:defRPr sz="3000"/>
            </a:lvl5pPr>
          </a:lstStyle>
          <a:p>
            <a:pPr lvl="0"/>
            <a:r>
              <a:rPr lang="en-US"/>
              <a:t>Edit Master text styles</a:t>
            </a:r>
          </a:p>
        </p:txBody>
      </p:sp>
      <p:sp>
        <p:nvSpPr>
          <p:cNvPr id="9" name="Text Placeholder 8">
            <a:extLst>
              <a:ext uri="{FF2B5EF4-FFF2-40B4-BE49-F238E27FC236}">
                <a16:creationId xmlns:a16="http://schemas.microsoft.com/office/drawing/2014/main" id="{0F77757B-5F4A-4B26-9865-21FC3AA33DD6}"/>
              </a:ext>
            </a:extLst>
          </p:cNvPr>
          <p:cNvSpPr>
            <a:spLocks noGrp="1"/>
          </p:cNvSpPr>
          <p:nvPr>
            <p:ph type="body" sz="quarter" idx="11"/>
          </p:nvPr>
        </p:nvSpPr>
        <p:spPr>
          <a:xfrm>
            <a:off x="3118786" y="2667000"/>
            <a:ext cx="9067800" cy="3276600"/>
          </a:xfrm>
        </p:spPr>
        <p:txBody>
          <a:bodyPr numCol="2">
            <a:normAutofit/>
          </a:bodyPr>
          <a:lstStyle>
            <a:lvl1pPr marL="341313" indent="-231775">
              <a:spcAft>
                <a:spcPts val="600"/>
              </a:spcAft>
              <a:defRPr sz="2600"/>
            </a:lvl1pPr>
            <a:lvl2pPr>
              <a:spcAft>
                <a:spcPts val="600"/>
              </a:spcAft>
              <a:defRPr sz="2600"/>
            </a:lvl2pPr>
            <a:lvl3pPr>
              <a:spcAft>
                <a:spcPts val="600"/>
              </a:spcAft>
              <a:defRPr sz="2600"/>
            </a:lvl3pPr>
            <a:lvl4pPr>
              <a:spcAft>
                <a:spcPts val="600"/>
              </a:spcAft>
              <a:defRPr sz="2600"/>
            </a:lvl4pPr>
            <a:lvl5pPr>
              <a:spcAft>
                <a:spcPts val="600"/>
              </a:spcAft>
              <a:defRPr sz="2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1D22881A-0C00-4208-9DBC-ABA34E121006}"/>
              </a:ext>
            </a:extLst>
          </p:cNvPr>
          <p:cNvSpPr>
            <a:spLocks noGrp="1"/>
          </p:cNvSpPr>
          <p:nvPr>
            <p:ph type="title"/>
          </p:nvPr>
        </p:nvSpPr>
        <p:spPr>
          <a:xfrm>
            <a:off x="3535680" y="-1"/>
            <a:ext cx="8650905" cy="1223355"/>
          </a:xfrm>
        </p:spPr>
        <p:txBody>
          <a:bodyPr>
            <a:normAutofit/>
          </a:bodyPr>
          <a:lstStyle>
            <a:lvl1pPr>
              <a:defRPr sz="4000">
                <a:latin typeface="Helvetica" pitchFamily="34" charset="0"/>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EFAF49D8-76F6-4B75-97B6-E02A291033BB}"/>
              </a:ext>
            </a:extLst>
          </p:cNvPr>
          <p:cNvCxnSpPr/>
          <p:nvPr/>
        </p:nvCxnSpPr>
        <p:spPr>
          <a:xfrm>
            <a:off x="3535680" y="1223355"/>
            <a:ext cx="8656320" cy="0"/>
          </a:xfrm>
          <a:prstGeom prst="line">
            <a:avLst/>
          </a:prstGeom>
          <a:ln w="12700">
            <a:solidFill>
              <a:srgbClr val="005D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1924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4622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 name="Title 1"/>
          <p:cNvSpPr>
            <a:spLocks noGrp="1"/>
          </p:cNvSpPr>
          <p:nvPr>
            <p:ph type="title"/>
          </p:nvPr>
        </p:nvSpPr>
        <p:spPr>
          <a:xfrm>
            <a:off x="4470400" y="4792663"/>
            <a:ext cx="7315200" cy="566739"/>
          </a:xfrm>
        </p:spPr>
        <p:txBody>
          <a:bodyPr anchor="b"/>
          <a:lstStyle>
            <a:lvl1pPr algn="l">
              <a:defRPr sz="2667" b="1"/>
            </a:lvl1pPr>
          </a:lstStyle>
          <a:p>
            <a:r>
              <a:rPr lang="en-US"/>
              <a:t>Click to edit Master title style</a:t>
            </a:r>
            <a:endParaRPr lang="en-US" dirty="0"/>
          </a:p>
        </p:txBody>
      </p:sp>
      <p:sp>
        <p:nvSpPr>
          <p:cNvPr id="3" name="Picture Placeholder 2"/>
          <p:cNvSpPr>
            <a:spLocks noGrp="1"/>
          </p:cNvSpPr>
          <p:nvPr>
            <p:ph type="pic" idx="1"/>
          </p:nvPr>
        </p:nvSpPr>
        <p:spPr>
          <a:xfrm>
            <a:off x="4470400" y="604836"/>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Click icon to add picture</a:t>
            </a:r>
          </a:p>
        </p:txBody>
      </p:sp>
      <p:sp>
        <p:nvSpPr>
          <p:cNvPr id="4" name="Text Placeholder 3"/>
          <p:cNvSpPr>
            <a:spLocks noGrp="1"/>
          </p:cNvSpPr>
          <p:nvPr>
            <p:ph type="body" sz="half" idx="2"/>
          </p:nvPr>
        </p:nvSpPr>
        <p:spPr>
          <a:xfrm>
            <a:off x="4470400" y="5359401"/>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Tree>
    <p:extLst>
      <p:ext uri="{BB962C8B-B14F-4D97-AF65-F5344CB8AC3E}">
        <p14:creationId xmlns:p14="http://schemas.microsoft.com/office/powerpoint/2010/main" val="2536126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4000">
              <a:srgbClr val="E6E6E6">
                <a:lumMod val="58000"/>
                <a:lumOff val="42000"/>
              </a:srgbClr>
            </a:gs>
            <a:gs pos="100000">
              <a:srgbClr val="D7D7D7"/>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104B5152-E7C4-42B3-A2F6-F69870D0E855}"/>
              </a:ext>
            </a:extLst>
          </p:cNvPr>
          <p:cNvSpPr txBox="1"/>
          <p:nvPr/>
        </p:nvSpPr>
        <p:spPr>
          <a:xfrm>
            <a:off x="11658600" y="6477000"/>
            <a:ext cx="377952" cy="246221"/>
          </a:xfrm>
          <a:prstGeom prst="rect">
            <a:avLst/>
          </a:prstGeom>
          <a:noFill/>
        </p:spPr>
        <p:txBody>
          <a:bodyPr wrap="square" rtlCol="0">
            <a:spAutoFit/>
          </a:bodyPr>
          <a:lstStyle/>
          <a:p>
            <a:fld id="{FCF2AC2D-79B5-4317-8471-64C75262AFFF}" type="slidenum">
              <a:rPr lang="en-US" sz="1000" smtClean="0">
                <a:latin typeface="Helvetica" panose="020B0604020202020204" pitchFamily="34" charset="0"/>
                <a:cs typeface="Helvetica" panose="020B0604020202020204" pitchFamily="34" charset="0"/>
              </a:rPr>
              <a:t>‹#›</a:t>
            </a:fld>
            <a:endParaRPr lang="en-US" sz="10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31221383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txStyles>
    <p:titleStyle>
      <a:lvl1pPr algn="ctr" defTabSz="1219170" rtl="0" eaLnBrk="1" latinLnBrk="0" hangingPunct="1">
        <a:spcBef>
          <a:spcPct val="0"/>
        </a:spcBef>
        <a:buNone/>
        <a:defRPr sz="4000" kern="1200">
          <a:solidFill>
            <a:schemeClr val="tx1"/>
          </a:solidFill>
          <a:latin typeface="Helvetica" pitchFamily="34" charset="0"/>
          <a:ea typeface="+mj-ea"/>
          <a:cs typeface="+mj-cs"/>
        </a:defRPr>
      </a:lvl1pPr>
    </p:titleStyle>
    <p:bodyStyle>
      <a:lvl1pPr marL="341313" indent="-341313" algn="l" defTabSz="1219170" rtl="0" eaLnBrk="1" latinLnBrk="0" hangingPunct="1">
        <a:spcBef>
          <a:spcPts val="0"/>
        </a:spcBef>
        <a:spcAft>
          <a:spcPts val="1333"/>
        </a:spcAft>
        <a:buClr>
          <a:srgbClr val="0070C0"/>
        </a:buClr>
        <a:buSzPct val="68000"/>
        <a:buFont typeface="Wingdings 3" panose="05040102010807070707" pitchFamily="18" charset="2"/>
        <a:buChar char="}"/>
        <a:defRPr sz="2800" kern="1200">
          <a:solidFill>
            <a:schemeClr val="tx1"/>
          </a:solidFill>
          <a:latin typeface="Helvetica" pitchFamily="34" charset="0"/>
          <a:ea typeface="+mn-ea"/>
          <a:cs typeface="+mn-cs"/>
        </a:defRPr>
      </a:lvl1pPr>
      <a:lvl2pPr marL="990575" indent="-380990" algn="l" defTabSz="1219170" rtl="0" eaLnBrk="1" latinLnBrk="0" hangingPunct="1">
        <a:spcBef>
          <a:spcPts val="0"/>
        </a:spcBef>
        <a:spcAft>
          <a:spcPts val="1333"/>
        </a:spcAft>
        <a:buFont typeface="Arial" panose="020B0604020202020204" pitchFamily="34" charset="0"/>
        <a:buChar char="•"/>
        <a:defRPr sz="2400" kern="1200">
          <a:solidFill>
            <a:schemeClr val="tx1"/>
          </a:solidFill>
          <a:latin typeface="Helvetica" pitchFamily="34" charset="0"/>
          <a:ea typeface="+mn-ea"/>
          <a:cs typeface="+mn-cs"/>
        </a:defRPr>
      </a:lvl2pPr>
      <a:lvl3pPr marL="1523962" indent="-304792" algn="l" defTabSz="1219170" rtl="0" eaLnBrk="1" latinLnBrk="0" hangingPunct="1">
        <a:spcBef>
          <a:spcPts val="0"/>
        </a:spcBef>
        <a:spcAft>
          <a:spcPts val="1333"/>
        </a:spcAft>
        <a:buSzPct val="68000"/>
        <a:buFont typeface="Courier New" panose="02070309020205020404" pitchFamily="49" charset="0"/>
        <a:buChar char="o"/>
        <a:defRPr sz="2000" kern="1200">
          <a:solidFill>
            <a:schemeClr val="tx1"/>
          </a:solidFill>
          <a:latin typeface="Helvetica" pitchFamily="34" charset="0"/>
          <a:ea typeface="+mn-ea"/>
          <a:cs typeface="+mn-cs"/>
        </a:defRPr>
      </a:lvl3pPr>
      <a:lvl4pPr marL="2133547" indent="-304792" algn="l" defTabSz="1219170" rtl="0" eaLnBrk="1" latinLnBrk="0" hangingPunct="1">
        <a:spcBef>
          <a:spcPts val="0"/>
        </a:spcBef>
        <a:spcAft>
          <a:spcPts val="1333"/>
        </a:spcAft>
        <a:buFont typeface="Arial" panose="020B0604020202020204" pitchFamily="34" charset="0"/>
        <a:buChar char="–"/>
        <a:defRPr sz="2000" kern="1200">
          <a:solidFill>
            <a:schemeClr val="tx1"/>
          </a:solidFill>
          <a:latin typeface="Helvetica" pitchFamily="34" charset="0"/>
          <a:ea typeface="+mn-ea"/>
          <a:cs typeface="+mn-cs"/>
        </a:defRPr>
      </a:lvl4pPr>
      <a:lvl5pPr marL="2743131" indent="-304792" algn="l" defTabSz="1219170" rtl="0" eaLnBrk="1" latinLnBrk="0" hangingPunct="1">
        <a:spcBef>
          <a:spcPts val="0"/>
        </a:spcBef>
        <a:spcAft>
          <a:spcPts val="1333"/>
        </a:spcAft>
        <a:buFont typeface="Arial" panose="020B0604020202020204" pitchFamily="34" charset="0"/>
        <a:buChar char="»"/>
        <a:defRPr sz="2000" kern="1200">
          <a:solidFill>
            <a:schemeClr val="tx1"/>
          </a:solidFill>
          <a:latin typeface="Helvetica"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www.riskmgt.alabama.gov/" TargetMode="External"/><Relationship Id="rId5" Type="http://schemas.openxmlformats.org/officeDocument/2006/relationships/hyperlink" Target="mailto:kwatasian.hunt@finance.alabama.gov"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7.png"/><Relationship Id="rId4" Type="http://schemas.openxmlformats.org/officeDocument/2006/relationships/notesSlide" Target="../notesSlides/notesSlide1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7.png"/><Relationship Id="rId4" Type="http://schemas.openxmlformats.org/officeDocument/2006/relationships/notesSlide" Target="../notesSlides/notesSlide19.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7.png"/><Relationship Id="rId4" Type="http://schemas.openxmlformats.org/officeDocument/2006/relationships/notesSlide" Target="../notesSlides/notesSlide2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7.png"/><Relationship Id="rId4" Type="http://schemas.openxmlformats.org/officeDocument/2006/relationships/notesSlide" Target="../notesSlides/notesSlide2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7.png"/><Relationship Id="rId4" Type="http://schemas.openxmlformats.org/officeDocument/2006/relationships/notesSlide" Target="../notesSlides/notesSlide2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7.png"/><Relationship Id="rId4" Type="http://schemas.openxmlformats.org/officeDocument/2006/relationships/notesSlide" Target="../notesSlides/notesSlide2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7.png"/><Relationship Id="rId4" Type="http://schemas.openxmlformats.org/officeDocument/2006/relationships/notesSlide" Target="../notesSlides/notesSlide2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7.png"/><Relationship Id="rId4" Type="http://schemas.openxmlformats.org/officeDocument/2006/relationships/notesSlide" Target="../notesSlides/notesSlide25.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7.png"/><Relationship Id="rId4" Type="http://schemas.openxmlformats.org/officeDocument/2006/relationships/notesSlide" Target="../notesSlides/notesSlide26.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7.png"/><Relationship Id="rId4" Type="http://schemas.openxmlformats.org/officeDocument/2006/relationships/notesSlide" Target="../notesSlides/notesSlide2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7.png"/><Relationship Id="rId4" Type="http://schemas.openxmlformats.org/officeDocument/2006/relationships/notesSlide" Target="../notesSlides/notesSlide2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29.xml"/><Relationship Id="rId9" Type="http://schemas.openxmlformats.org/officeDocument/2006/relationships/image" Target="../media/image7.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30.xml"/></Relationships>
</file>

<file path=ppt/slides/_rels/slide5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3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7.png"/><Relationship Id="rId5" Type="http://schemas.openxmlformats.org/officeDocument/2006/relationships/image" Target="../media/image17.jpeg"/><Relationship Id="rId4" Type="http://schemas.openxmlformats.org/officeDocument/2006/relationships/notesSlide" Target="../notesSlides/notesSlide3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3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46F4FB-956D-45B3-86B1-2D9A14558236}"/>
              </a:ext>
            </a:extLst>
          </p:cNvPr>
          <p:cNvSpPr>
            <a:spLocks noGrp="1"/>
          </p:cNvSpPr>
          <p:nvPr>
            <p:ph type="body" sz="quarter" idx="10"/>
          </p:nvPr>
        </p:nvSpPr>
        <p:spPr>
          <a:xfrm>
            <a:off x="298366" y="556054"/>
            <a:ext cx="3170767" cy="2143601"/>
          </a:xfrm>
        </p:spPr>
        <p:txBody>
          <a:bodyPr>
            <a:normAutofit/>
          </a:bodyPr>
          <a:lstStyle/>
          <a:p>
            <a:r>
              <a:rPr lang="en-US" sz="2600" dirty="0"/>
              <a:t>Time Management:</a:t>
            </a:r>
            <a:br>
              <a:rPr lang="en-US" sz="2600" dirty="0"/>
            </a:br>
            <a:r>
              <a:rPr lang="en-US" sz="2600" dirty="0"/>
              <a:t>Making the Clock </a:t>
            </a:r>
            <a:br>
              <a:rPr lang="en-US" sz="2600" dirty="0"/>
            </a:br>
            <a:r>
              <a:rPr lang="en-US" sz="2600" dirty="0"/>
              <a:t>Work for You</a:t>
            </a:r>
          </a:p>
        </p:txBody>
      </p:sp>
      <p:sp>
        <p:nvSpPr>
          <p:cNvPr id="3" name="Text Placeholder 2">
            <a:extLst>
              <a:ext uri="{FF2B5EF4-FFF2-40B4-BE49-F238E27FC236}">
                <a16:creationId xmlns:a16="http://schemas.microsoft.com/office/drawing/2014/main" id="{80011C0E-94C2-408B-AD79-8E39B535B52B}"/>
              </a:ext>
            </a:extLst>
          </p:cNvPr>
          <p:cNvSpPr>
            <a:spLocks noGrp="1"/>
          </p:cNvSpPr>
          <p:nvPr>
            <p:ph type="body" sz="quarter" idx="11"/>
          </p:nvPr>
        </p:nvSpPr>
        <p:spPr>
          <a:xfrm>
            <a:off x="298451" y="3035300"/>
            <a:ext cx="3170767" cy="461665"/>
          </a:xfrm>
        </p:spPr>
        <p:txBody>
          <a:bodyPr/>
          <a:lstStyle/>
          <a:p>
            <a:r>
              <a:rPr lang="en-US" dirty="0"/>
              <a:t>January 2021 </a:t>
            </a:r>
          </a:p>
        </p:txBody>
      </p:sp>
      <p:pic>
        <p:nvPicPr>
          <p:cNvPr id="4" name="Picture 3">
            <a:extLst>
              <a:ext uri="{FF2B5EF4-FFF2-40B4-BE49-F238E27FC236}">
                <a16:creationId xmlns:a16="http://schemas.microsoft.com/office/drawing/2014/main" id="{328528E0-114A-40C6-B5C6-8C30367B56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9548" y="4423660"/>
            <a:ext cx="1628571" cy="16190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Audio 5">
            <a:hlinkClick r:id="" action="ppaction://media"/>
            <a:extLst>
              <a:ext uri="{FF2B5EF4-FFF2-40B4-BE49-F238E27FC236}">
                <a16:creationId xmlns:a16="http://schemas.microsoft.com/office/drawing/2014/main" id="{37DC98C0-F8EB-4E30-AC2D-5B08EEBD70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31874584"/>
      </p:ext>
    </p:extLst>
  </p:cSld>
  <p:clrMapOvr>
    <a:masterClrMapping/>
  </p:clrMapOvr>
  <mc:AlternateContent xmlns:mc="http://schemas.openxmlformats.org/markup-compatibility/2006">
    <mc:Choice xmlns:p14="http://schemas.microsoft.com/office/powerpoint/2010/main" Requires="p14">
      <p:transition spd="slow" p14:dur="2000" advTm="6664"/>
    </mc:Choice>
    <mc:Fallback>
      <p:transition spd="slow" advTm="6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5B652-A3C0-4903-B3C4-280B292E115D}"/>
              </a:ext>
            </a:extLst>
          </p:cNvPr>
          <p:cNvSpPr>
            <a:spLocks noGrp="1"/>
          </p:cNvSpPr>
          <p:nvPr>
            <p:ph type="title"/>
          </p:nvPr>
        </p:nvSpPr>
        <p:spPr/>
        <p:txBody>
          <a:bodyPr/>
          <a:lstStyle/>
          <a:p>
            <a:r>
              <a:rPr lang="en-US" dirty="0"/>
              <a:t>Urgency </a:t>
            </a:r>
          </a:p>
        </p:txBody>
      </p:sp>
      <p:sp>
        <p:nvSpPr>
          <p:cNvPr id="3" name="Content Placeholder 2">
            <a:extLst>
              <a:ext uri="{FF2B5EF4-FFF2-40B4-BE49-F238E27FC236}">
                <a16:creationId xmlns:a16="http://schemas.microsoft.com/office/drawing/2014/main" id="{1E52E2E5-F312-48CD-B6C8-1E4E9EE40F86}"/>
              </a:ext>
            </a:extLst>
          </p:cNvPr>
          <p:cNvSpPr>
            <a:spLocks noGrp="1"/>
          </p:cNvSpPr>
          <p:nvPr>
            <p:ph idx="1"/>
          </p:nvPr>
        </p:nvSpPr>
        <p:spPr/>
        <p:txBody>
          <a:bodyPr/>
          <a:lstStyle/>
          <a:p>
            <a:r>
              <a:rPr lang="en-US" dirty="0"/>
              <a:t>Understand that urgent issues, whether yours or someone else’s, are not necessarily important issues</a:t>
            </a:r>
          </a:p>
          <a:p>
            <a:pPr lvl="1"/>
            <a:r>
              <a:rPr lang="en-US" dirty="0"/>
              <a:t>Many people struggle to recognize the difference between urgency and importance </a:t>
            </a:r>
          </a:p>
          <a:p>
            <a:pPr lvl="1"/>
            <a:r>
              <a:rPr lang="en-US" dirty="0"/>
              <a:t>The enthusiasm often associated with urgency counterfeits itself as importance</a:t>
            </a:r>
          </a:p>
          <a:p>
            <a:pPr lvl="1"/>
            <a:r>
              <a:rPr lang="en-US" dirty="0"/>
              <a:t>Don’t be fooled: you should work on the most important things first and remember that urgent issues are not necessarily important issues </a:t>
            </a:r>
          </a:p>
        </p:txBody>
      </p:sp>
      <p:pic>
        <p:nvPicPr>
          <p:cNvPr id="4" name="Audio 3">
            <a:hlinkClick r:id="" action="ppaction://media"/>
            <a:extLst>
              <a:ext uri="{FF2B5EF4-FFF2-40B4-BE49-F238E27FC236}">
                <a16:creationId xmlns:a16="http://schemas.microsoft.com/office/drawing/2014/main" id="{24FF328D-3825-45E7-942B-BD5676F77C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33046727"/>
      </p:ext>
    </p:extLst>
  </p:cSld>
  <p:clrMapOvr>
    <a:masterClrMapping/>
  </p:clrMapOvr>
  <mc:AlternateContent xmlns:mc="http://schemas.openxmlformats.org/markup-compatibility/2006">
    <mc:Choice xmlns:p14="http://schemas.microsoft.com/office/powerpoint/2010/main" Requires="p14">
      <p:transition spd="slow" p14:dur="2000" advTm="31728"/>
    </mc:Choice>
    <mc:Fallback>
      <p:transition spd="slow" advTm="3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7D5BD-2CCE-4CFA-8437-EBF448B39C63}"/>
              </a:ext>
            </a:extLst>
          </p:cNvPr>
          <p:cNvSpPr>
            <a:spLocks noGrp="1"/>
          </p:cNvSpPr>
          <p:nvPr>
            <p:ph type="title"/>
          </p:nvPr>
        </p:nvSpPr>
        <p:spPr/>
        <p:txBody>
          <a:bodyPr/>
          <a:lstStyle/>
          <a:p>
            <a:r>
              <a:rPr lang="en-US" dirty="0"/>
              <a:t>How to Identify Your Priorities </a:t>
            </a:r>
          </a:p>
        </p:txBody>
      </p:sp>
      <p:sp>
        <p:nvSpPr>
          <p:cNvPr id="3" name="Content Placeholder 2">
            <a:extLst>
              <a:ext uri="{FF2B5EF4-FFF2-40B4-BE49-F238E27FC236}">
                <a16:creationId xmlns:a16="http://schemas.microsoft.com/office/drawing/2014/main" id="{F8FA0F77-4B50-45A5-89EA-EF1BE961A3DA}"/>
              </a:ext>
            </a:extLst>
          </p:cNvPr>
          <p:cNvSpPr>
            <a:spLocks noGrp="1"/>
          </p:cNvSpPr>
          <p:nvPr>
            <p:ph idx="1"/>
          </p:nvPr>
        </p:nvSpPr>
        <p:spPr/>
        <p:txBody>
          <a:bodyPr/>
          <a:lstStyle/>
          <a:p>
            <a:r>
              <a:rPr lang="en-US" dirty="0"/>
              <a:t>Make a list of your goals for the next week, month and year  </a:t>
            </a:r>
          </a:p>
          <a:p>
            <a:r>
              <a:rPr lang="en-US" dirty="0"/>
              <a:t>Keep your personal and professional lists separate</a:t>
            </a:r>
          </a:p>
          <a:p>
            <a:r>
              <a:rPr lang="en-US" dirty="0"/>
              <a:t>Use the ABC method to categorize your goals</a:t>
            </a:r>
          </a:p>
          <a:p>
            <a:endParaRPr lang="en-US" dirty="0"/>
          </a:p>
        </p:txBody>
      </p:sp>
      <p:pic>
        <p:nvPicPr>
          <p:cNvPr id="4" name="Audio 3">
            <a:hlinkClick r:id="" action="ppaction://media"/>
            <a:extLst>
              <a:ext uri="{FF2B5EF4-FFF2-40B4-BE49-F238E27FC236}">
                <a16:creationId xmlns:a16="http://schemas.microsoft.com/office/drawing/2014/main" id="{A4A74068-F279-4671-B6B2-5041EB3E1C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99710001"/>
      </p:ext>
    </p:extLst>
  </p:cSld>
  <p:clrMapOvr>
    <a:masterClrMapping/>
  </p:clrMapOvr>
  <mc:AlternateContent xmlns:mc="http://schemas.openxmlformats.org/markup-compatibility/2006">
    <mc:Choice xmlns:p14="http://schemas.microsoft.com/office/powerpoint/2010/main" Requires="p14">
      <p:transition spd="slow" p14:dur="2000" advTm="18655"/>
    </mc:Choice>
    <mc:Fallback>
      <p:transition spd="slow" advTm="18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78D87-D5EB-44B1-BF8C-13D43FBD3EB5}"/>
              </a:ext>
            </a:extLst>
          </p:cNvPr>
          <p:cNvSpPr>
            <a:spLocks noGrp="1"/>
          </p:cNvSpPr>
          <p:nvPr>
            <p:ph type="title"/>
          </p:nvPr>
        </p:nvSpPr>
        <p:spPr/>
        <p:txBody>
          <a:bodyPr/>
          <a:lstStyle/>
          <a:p>
            <a:r>
              <a:rPr lang="en-US" dirty="0"/>
              <a:t>The ABC Method </a:t>
            </a:r>
          </a:p>
        </p:txBody>
      </p:sp>
      <p:sp>
        <p:nvSpPr>
          <p:cNvPr id="3" name="Content Placeholder 2">
            <a:extLst>
              <a:ext uri="{FF2B5EF4-FFF2-40B4-BE49-F238E27FC236}">
                <a16:creationId xmlns:a16="http://schemas.microsoft.com/office/drawing/2014/main" id="{7A9E771E-9F36-4681-A988-DB1AFF184B10}"/>
              </a:ext>
            </a:extLst>
          </p:cNvPr>
          <p:cNvSpPr>
            <a:spLocks noGrp="1"/>
          </p:cNvSpPr>
          <p:nvPr>
            <p:ph idx="1"/>
          </p:nvPr>
        </p:nvSpPr>
        <p:spPr/>
        <p:txBody>
          <a:bodyPr/>
          <a:lstStyle/>
          <a:p>
            <a:r>
              <a:rPr lang="en-US" dirty="0"/>
              <a:t>A – These goals should get done today and are the 	highest priority</a:t>
            </a:r>
          </a:p>
          <a:p>
            <a:pPr lvl="1"/>
            <a:r>
              <a:rPr lang="en-US" dirty="0"/>
              <a:t>Ex. completing payroll</a:t>
            </a:r>
          </a:p>
          <a:p>
            <a:r>
              <a:rPr lang="en-US" dirty="0"/>
              <a:t>B – These goals can be finished tomorrow or next </a:t>
            </a:r>
            <a:br>
              <a:rPr lang="en-US" dirty="0"/>
            </a:br>
            <a:r>
              <a:rPr lang="en-US" dirty="0"/>
              <a:t>       week</a:t>
            </a:r>
          </a:p>
          <a:p>
            <a:pPr lvl="1"/>
            <a:r>
              <a:rPr lang="en-US" dirty="0"/>
              <a:t>Ex. writing a newsletter article due in 2 weeks</a:t>
            </a:r>
          </a:p>
          <a:p>
            <a:r>
              <a:rPr lang="en-US" dirty="0"/>
              <a:t>C – These goals have the lowest priority, but it </a:t>
            </a:r>
            <a:br>
              <a:rPr lang="en-US" dirty="0"/>
            </a:br>
            <a:r>
              <a:rPr lang="en-US" dirty="0"/>
              <a:t>       would be nice to complete them at some point</a:t>
            </a:r>
          </a:p>
          <a:p>
            <a:pPr lvl="1"/>
            <a:r>
              <a:rPr lang="en-US" dirty="0"/>
              <a:t>Ex. Completing annual performance reviews</a:t>
            </a:r>
          </a:p>
          <a:p>
            <a:endParaRPr lang="en-US" dirty="0"/>
          </a:p>
        </p:txBody>
      </p:sp>
      <p:pic>
        <p:nvPicPr>
          <p:cNvPr id="4" name="Audio 3">
            <a:hlinkClick r:id="" action="ppaction://media"/>
            <a:extLst>
              <a:ext uri="{FF2B5EF4-FFF2-40B4-BE49-F238E27FC236}">
                <a16:creationId xmlns:a16="http://schemas.microsoft.com/office/drawing/2014/main" id="{A749ED33-7C4A-4599-9871-93B525ED1E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56189101"/>
      </p:ext>
    </p:extLst>
  </p:cSld>
  <p:clrMapOvr>
    <a:masterClrMapping/>
  </p:clrMapOvr>
  <mc:AlternateContent xmlns:mc="http://schemas.openxmlformats.org/markup-compatibility/2006">
    <mc:Choice xmlns:p14="http://schemas.microsoft.com/office/powerpoint/2010/main" Requires="p14">
      <p:transition spd="slow" p14:dur="2000" advTm="21627"/>
    </mc:Choice>
    <mc:Fallback>
      <p:transition spd="slow" advTm="21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FF633-CE54-49E1-82A9-84CD7ED25831}"/>
              </a:ext>
            </a:extLst>
          </p:cNvPr>
          <p:cNvSpPr>
            <a:spLocks noGrp="1"/>
          </p:cNvSpPr>
          <p:nvPr>
            <p:ph type="title"/>
          </p:nvPr>
        </p:nvSpPr>
        <p:spPr/>
        <p:txBody>
          <a:bodyPr/>
          <a:lstStyle/>
          <a:p>
            <a:r>
              <a:rPr lang="en-US" dirty="0"/>
              <a:t>Prioritizing Tips </a:t>
            </a:r>
          </a:p>
        </p:txBody>
      </p:sp>
      <p:sp>
        <p:nvSpPr>
          <p:cNvPr id="3" name="Content Placeholder 2">
            <a:extLst>
              <a:ext uri="{FF2B5EF4-FFF2-40B4-BE49-F238E27FC236}">
                <a16:creationId xmlns:a16="http://schemas.microsoft.com/office/drawing/2014/main" id="{59193EC1-F7A2-4CA1-876A-AC07E94F4E10}"/>
              </a:ext>
            </a:extLst>
          </p:cNvPr>
          <p:cNvSpPr>
            <a:spLocks noGrp="1"/>
          </p:cNvSpPr>
          <p:nvPr>
            <p:ph idx="1"/>
          </p:nvPr>
        </p:nvSpPr>
        <p:spPr/>
        <p:txBody>
          <a:bodyPr/>
          <a:lstStyle/>
          <a:p>
            <a:r>
              <a:rPr lang="en-US" dirty="0"/>
              <a:t>Focus on high-value activities</a:t>
            </a:r>
          </a:p>
          <a:p>
            <a:r>
              <a:rPr lang="en-US" dirty="0"/>
              <a:t>As soon as possible, finish all the important urgent tasks </a:t>
            </a:r>
          </a:p>
          <a:p>
            <a:r>
              <a:rPr lang="en-US" dirty="0"/>
              <a:t>Start with the end in mind</a:t>
            </a:r>
          </a:p>
          <a:p>
            <a:r>
              <a:rPr lang="en-US" dirty="0"/>
              <a:t>Ask for specific deadlines – not simply “ASAP”</a:t>
            </a:r>
          </a:p>
          <a:p>
            <a:pPr marL="0" indent="0">
              <a:buNone/>
            </a:pPr>
            <a:endParaRPr lang="en-US" dirty="0"/>
          </a:p>
          <a:p>
            <a:endParaRPr lang="en-US" dirty="0"/>
          </a:p>
        </p:txBody>
      </p:sp>
      <p:pic>
        <p:nvPicPr>
          <p:cNvPr id="4" name="Audio 3">
            <a:hlinkClick r:id="" action="ppaction://media"/>
            <a:extLst>
              <a:ext uri="{FF2B5EF4-FFF2-40B4-BE49-F238E27FC236}">
                <a16:creationId xmlns:a16="http://schemas.microsoft.com/office/drawing/2014/main" id="{E383DC95-90E8-4217-8C24-0337021C99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05037791"/>
      </p:ext>
    </p:extLst>
  </p:cSld>
  <p:clrMapOvr>
    <a:masterClrMapping/>
  </p:clrMapOvr>
  <mc:AlternateContent xmlns:mc="http://schemas.openxmlformats.org/markup-compatibility/2006">
    <mc:Choice xmlns:p14="http://schemas.microsoft.com/office/powerpoint/2010/main" Requires="p14">
      <p:transition spd="slow" p14:dur="2000" advTm="31240"/>
    </mc:Choice>
    <mc:Fallback>
      <p:transition spd="slow" advTm="31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5CB456C-8183-4BBE-880D-1E5D85ABE26D}"/>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C070B90B-1583-4F7D-BE56-62E77EF9EA8E}"/>
              </a:ext>
            </a:extLst>
          </p:cNvPr>
          <p:cNvSpPr>
            <a:spLocks noGrp="1"/>
          </p:cNvSpPr>
          <p:nvPr>
            <p:ph type="body" idx="1"/>
          </p:nvPr>
        </p:nvSpPr>
        <p:spPr/>
        <p:txBody>
          <a:bodyPr/>
          <a:lstStyle/>
          <a:p>
            <a:r>
              <a:rPr lang="en-US" dirty="0"/>
              <a:t>Challenges to Time Management  </a:t>
            </a:r>
          </a:p>
        </p:txBody>
      </p:sp>
      <p:pic>
        <p:nvPicPr>
          <p:cNvPr id="2" name="Audio 1">
            <a:hlinkClick r:id="" action="ppaction://media"/>
            <a:extLst>
              <a:ext uri="{FF2B5EF4-FFF2-40B4-BE49-F238E27FC236}">
                <a16:creationId xmlns:a16="http://schemas.microsoft.com/office/drawing/2014/main" id="{2D27E15E-E794-4D72-9379-751697DF39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59398434"/>
      </p:ext>
    </p:extLst>
  </p:cSld>
  <p:clrMapOvr>
    <a:masterClrMapping/>
  </p:clrMapOvr>
  <mc:AlternateContent xmlns:mc="http://schemas.openxmlformats.org/markup-compatibility/2006">
    <mc:Choice xmlns:p14="http://schemas.microsoft.com/office/powerpoint/2010/main" Requires="p14">
      <p:transition spd="slow" p14:dur="2000" advTm="7393"/>
    </mc:Choice>
    <mc:Fallback>
      <p:transition spd="slow" advTm="7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9524F-33E1-4A05-B1CA-BB48693CA101}"/>
              </a:ext>
            </a:extLst>
          </p:cNvPr>
          <p:cNvSpPr>
            <a:spLocks noGrp="1"/>
          </p:cNvSpPr>
          <p:nvPr>
            <p:ph type="title"/>
          </p:nvPr>
        </p:nvSpPr>
        <p:spPr/>
        <p:txBody>
          <a:bodyPr/>
          <a:lstStyle/>
          <a:p>
            <a:r>
              <a:rPr lang="en-US" dirty="0"/>
              <a:t>The Ways We Waste Time </a:t>
            </a:r>
          </a:p>
        </p:txBody>
      </p:sp>
      <p:sp>
        <p:nvSpPr>
          <p:cNvPr id="3" name="Content Placeholder 2">
            <a:extLst>
              <a:ext uri="{FF2B5EF4-FFF2-40B4-BE49-F238E27FC236}">
                <a16:creationId xmlns:a16="http://schemas.microsoft.com/office/drawing/2014/main" id="{B3945BB4-90A1-458A-BC05-05CD7C3CAC70}"/>
              </a:ext>
            </a:extLst>
          </p:cNvPr>
          <p:cNvSpPr>
            <a:spLocks noGrp="1"/>
          </p:cNvSpPr>
          <p:nvPr>
            <p:ph idx="1"/>
          </p:nvPr>
        </p:nvSpPr>
        <p:spPr/>
        <p:txBody>
          <a:bodyPr/>
          <a:lstStyle/>
          <a:p>
            <a:r>
              <a:rPr lang="en-US" dirty="0"/>
              <a:t>We waste time due to factors beyond our control but also due to factors within our control</a:t>
            </a:r>
          </a:p>
          <a:p>
            <a:pPr lvl="1"/>
            <a:r>
              <a:rPr lang="en-US" dirty="0"/>
              <a:t>What are some factors beyond our control that result in our wasting of time? </a:t>
            </a:r>
          </a:p>
          <a:p>
            <a:pPr lvl="1"/>
            <a:r>
              <a:rPr lang="en-US" dirty="0"/>
              <a:t>What are some of the factors within our control that result in our wasting of time?</a:t>
            </a:r>
          </a:p>
          <a:p>
            <a:pPr lvl="1"/>
            <a:endParaRPr lang="en-US" dirty="0"/>
          </a:p>
        </p:txBody>
      </p:sp>
      <p:pic>
        <p:nvPicPr>
          <p:cNvPr id="4" name="Audio 3">
            <a:hlinkClick r:id="" action="ppaction://media"/>
            <a:extLst>
              <a:ext uri="{FF2B5EF4-FFF2-40B4-BE49-F238E27FC236}">
                <a16:creationId xmlns:a16="http://schemas.microsoft.com/office/drawing/2014/main" id="{A5D097A8-6656-43BE-877D-D543BDAA06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93156027"/>
      </p:ext>
    </p:extLst>
  </p:cSld>
  <p:clrMapOvr>
    <a:masterClrMapping/>
  </p:clrMapOvr>
  <mc:AlternateContent xmlns:mc="http://schemas.openxmlformats.org/markup-compatibility/2006">
    <mc:Choice xmlns:p14="http://schemas.microsoft.com/office/powerpoint/2010/main" Requires="p14">
      <p:transition spd="slow" p14:dur="2000" advTm="45288"/>
    </mc:Choice>
    <mc:Fallback>
      <p:transition spd="slow" advTm="45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D5AA8-1310-4957-B1E2-A6099CDAA6B8}"/>
              </a:ext>
            </a:extLst>
          </p:cNvPr>
          <p:cNvSpPr>
            <a:spLocks noGrp="1"/>
          </p:cNvSpPr>
          <p:nvPr>
            <p:ph type="title"/>
          </p:nvPr>
        </p:nvSpPr>
        <p:spPr/>
        <p:txBody>
          <a:bodyPr/>
          <a:lstStyle/>
          <a:p>
            <a:r>
              <a:rPr lang="en-US" dirty="0"/>
              <a:t>Factors Beyond Our Control </a:t>
            </a:r>
          </a:p>
        </p:txBody>
      </p:sp>
      <p:sp>
        <p:nvSpPr>
          <p:cNvPr id="3" name="Content Placeholder 2">
            <a:extLst>
              <a:ext uri="{FF2B5EF4-FFF2-40B4-BE49-F238E27FC236}">
                <a16:creationId xmlns:a16="http://schemas.microsoft.com/office/drawing/2014/main" id="{C97F1C15-AB8C-425B-97E8-C8E61E1FDE5D}"/>
              </a:ext>
            </a:extLst>
          </p:cNvPr>
          <p:cNvSpPr>
            <a:spLocks noGrp="1"/>
          </p:cNvSpPr>
          <p:nvPr>
            <p:ph idx="1"/>
          </p:nvPr>
        </p:nvSpPr>
        <p:spPr/>
        <p:txBody>
          <a:bodyPr/>
          <a:lstStyle/>
          <a:p>
            <a:r>
              <a:rPr lang="en-US" dirty="0"/>
              <a:t>Interruptions – phone calls, questions from coworkers and customers</a:t>
            </a:r>
          </a:p>
          <a:p>
            <a:r>
              <a:rPr lang="en-US" dirty="0"/>
              <a:t>Computer and equipment problems</a:t>
            </a:r>
          </a:p>
          <a:p>
            <a:r>
              <a:rPr lang="en-US" dirty="0"/>
              <a:t>Attending unnecessary and unproductive meetings</a:t>
            </a:r>
          </a:p>
          <a:p>
            <a:r>
              <a:rPr lang="en-US" dirty="0"/>
              <a:t>Staffing shortages – covering for absent coworkers</a:t>
            </a:r>
          </a:p>
          <a:p>
            <a:r>
              <a:rPr lang="en-US" dirty="0"/>
              <a:t>Unplanned work and changed priorities </a:t>
            </a:r>
          </a:p>
        </p:txBody>
      </p:sp>
      <p:pic>
        <p:nvPicPr>
          <p:cNvPr id="4" name="Audio 3">
            <a:hlinkClick r:id="" action="ppaction://media"/>
            <a:extLst>
              <a:ext uri="{FF2B5EF4-FFF2-40B4-BE49-F238E27FC236}">
                <a16:creationId xmlns:a16="http://schemas.microsoft.com/office/drawing/2014/main" id="{A8A83BE6-BABF-408C-92EE-29AC3123EE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56509464"/>
      </p:ext>
    </p:extLst>
  </p:cSld>
  <p:clrMapOvr>
    <a:masterClrMapping/>
  </p:clrMapOvr>
  <mc:AlternateContent xmlns:mc="http://schemas.openxmlformats.org/markup-compatibility/2006">
    <mc:Choice xmlns:p14="http://schemas.microsoft.com/office/powerpoint/2010/main" Requires="p14">
      <p:transition spd="slow" p14:dur="2000" advTm="34468"/>
    </mc:Choice>
    <mc:Fallback>
      <p:transition spd="slow" advTm="34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790C7-A1D1-40B4-A40E-5B23C05934EF}"/>
              </a:ext>
            </a:extLst>
          </p:cNvPr>
          <p:cNvSpPr>
            <a:spLocks noGrp="1"/>
          </p:cNvSpPr>
          <p:nvPr>
            <p:ph type="title"/>
          </p:nvPr>
        </p:nvSpPr>
        <p:spPr/>
        <p:txBody>
          <a:bodyPr/>
          <a:lstStyle/>
          <a:p>
            <a:r>
              <a:rPr lang="en-US" dirty="0"/>
              <a:t>Factors Within Our Control </a:t>
            </a:r>
          </a:p>
        </p:txBody>
      </p:sp>
      <p:sp>
        <p:nvSpPr>
          <p:cNvPr id="3" name="Content Placeholder 2">
            <a:extLst>
              <a:ext uri="{FF2B5EF4-FFF2-40B4-BE49-F238E27FC236}">
                <a16:creationId xmlns:a16="http://schemas.microsoft.com/office/drawing/2014/main" id="{CDD665CF-9150-4AD9-AF8A-394CC87EECE3}"/>
              </a:ext>
            </a:extLst>
          </p:cNvPr>
          <p:cNvSpPr>
            <a:spLocks noGrp="1"/>
          </p:cNvSpPr>
          <p:nvPr>
            <p:ph idx="1"/>
          </p:nvPr>
        </p:nvSpPr>
        <p:spPr>
          <a:xfrm>
            <a:off x="3161778" y="1386859"/>
            <a:ext cx="8763000" cy="4941915"/>
          </a:xfrm>
        </p:spPr>
        <p:txBody>
          <a:bodyPr>
            <a:normAutofit fontScale="92500" lnSpcReduction="20000"/>
          </a:bodyPr>
          <a:lstStyle/>
          <a:p>
            <a:r>
              <a:rPr lang="en-US" dirty="0"/>
              <a:t>Lack of good planning and organization, failing to set and maintain priorities, losing focus on task at hand – jumping from project to project without completing any </a:t>
            </a:r>
          </a:p>
          <a:p>
            <a:r>
              <a:rPr lang="en-US" dirty="0"/>
              <a:t>Holding unnecessary and unproductive meetings</a:t>
            </a:r>
          </a:p>
          <a:p>
            <a:r>
              <a:rPr lang="en-US" dirty="0"/>
              <a:t>Spending too much time on phone calls, e-mails and the internet</a:t>
            </a:r>
          </a:p>
          <a:p>
            <a:r>
              <a:rPr lang="en-US" dirty="0"/>
              <a:t>Procrastinating until a project becomes urgent</a:t>
            </a:r>
          </a:p>
          <a:p>
            <a:r>
              <a:rPr lang="en-US" dirty="0"/>
              <a:t>Inability to say “No” when appropriate – taking on too much </a:t>
            </a:r>
          </a:p>
          <a:p>
            <a:r>
              <a:rPr lang="en-US" dirty="0"/>
              <a:t>Failure to delegate when possible </a:t>
            </a:r>
          </a:p>
          <a:p>
            <a:r>
              <a:rPr lang="en-US" dirty="0"/>
              <a:t>Socializing too much </a:t>
            </a:r>
          </a:p>
        </p:txBody>
      </p:sp>
      <p:pic>
        <p:nvPicPr>
          <p:cNvPr id="4" name="Audio 3">
            <a:hlinkClick r:id="" action="ppaction://media"/>
            <a:extLst>
              <a:ext uri="{FF2B5EF4-FFF2-40B4-BE49-F238E27FC236}">
                <a16:creationId xmlns:a16="http://schemas.microsoft.com/office/drawing/2014/main" id="{24716423-BD77-413C-9B48-F62BA84249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14344751"/>
      </p:ext>
    </p:extLst>
  </p:cSld>
  <p:clrMapOvr>
    <a:masterClrMapping/>
  </p:clrMapOvr>
  <mc:AlternateContent xmlns:mc="http://schemas.openxmlformats.org/markup-compatibility/2006">
    <mc:Choice xmlns:p14="http://schemas.microsoft.com/office/powerpoint/2010/main" Requires="p14">
      <p:transition spd="slow" p14:dur="2000" advTm="78980"/>
    </mc:Choice>
    <mc:Fallback>
      <p:transition spd="slow" advTm="78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668F8-8B10-4114-9EE5-88C7DFD80009}"/>
              </a:ext>
            </a:extLst>
          </p:cNvPr>
          <p:cNvSpPr>
            <a:spLocks noGrp="1"/>
          </p:cNvSpPr>
          <p:nvPr>
            <p:ph type="title"/>
          </p:nvPr>
        </p:nvSpPr>
        <p:spPr/>
        <p:txBody>
          <a:bodyPr/>
          <a:lstStyle/>
          <a:p>
            <a:r>
              <a:rPr lang="en-US" dirty="0"/>
              <a:t>Workplace Challenges </a:t>
            </a:r>
          </a:p>
        </p:txBody>
      </p:sp>
      <p:sp>
        <p:nvSpPr>
          <p:cNvPr id="3" name="Content Placeholder 2">
            <a:extLst>
              <a:ext uri="{FF2B5EF4-FFF2-40B4-BE49-F238E27FC236}">
                <a16:creationId xmlns:a16="http://schemas.microsoft.com/office/drawing/2014/main" id="{D90D518E-9075-4657-8718-7CD1C943769D}"/>
              </a:ext>
            </a:extLst>
          </p:cNvPr>
          <p:cNvSpPr>
            <a:spLocks noGrp="1"/>
          </p:cNvSpPr>
          <p:nvPr>
            <p:ph idx="1"/>
          </p:nvPr>
        </p:nvSpPr>
        <p:spPr/>
        <p:txBody>
          <a:bodyPr/>
          <a:lstStyle/>
          <a:p>
            <a:r>
              <a:rPr lang="en-US" dirty="0"/>
              <a:t>Two workplace challenges to effective time management within our control are:</a:t>
            </a:r>
          </a:p>
          <a:p>
            <a:pPr lvl="1"/>
            <a:r>
              <a:rPr lang="en-US" dirty="0"/>
              <a:t>Meetings</a:t>
            </a:r>
          </a:p>
          <a:p>
            <a:pPr lvl="1"/>
            <a:r>
              <a:rPr lang="en-US" dirty="0"/>
              <a:t>E-mails</a:t>
            </a:r>
          </a:p>
        </p:txBody>
      </p:sp>
      <p:pic>
        <p:nvPicPr>
          <p:cNvPr id="4" name="Audio 3">
            <a:hlinkClick r:id="" action="ppaction://media"/>
            <a:extLst>
              <a:ext uri="{FF2B5EF4-FFF2-40B4-BE49-F238E27FC236}">
                <a16:creationId xmlns:a16="http://schemas.microsoft.com/office/drawing/2014/main" id="{DD26D07E-AA2A-4751-A41D-FB8106C703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44811824"/>
      </p:ext>
    </p:extLst>
  </p:cSld>
  <p:clrMapOvr>
    <a:masterClrMapping/>
  </p:clrMapOvr>
  <mc:AlternateContent xmlns:mc="http://schemas.openxmlformats.org/markup-compatibility/2006">
    <mc:Choice xmlns:p14="http://schemas.microsoft.com/office/powerpoint/2010/main" Requires="p14">
      <p:transition spd="slow" p14:dur="2000" advTm="12641"/>
    </mc:Choice>
    <mc:Fallback>
      <p:transition spd="slow" advTm="12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FAB94-3ED1-43C6-87E4-C507612A694F}"/>
              </a:ext>
            </a:extLst>
          </p:cNvPr>
          <p:cNvSpPr>
            <a:spLocks noGrp="1"/>
          </p:cNvSpPr>
          <p:nvPr>
            <p:ph type="title"/>
          </p:nvPr>
        </p:nvSpPr>
        <p:spPr/>
        <p:txBody>
          <a:bodyPr>
            <a:normAutofit/>
          </a:bodyPr>
          <a:lstStyle/>
          <a:p>
            <a:r>
              <a:rPr lang="en-US" dirty="0"/>
              <a:t>Meetings</a:t>
            </a:r>
          </a:p>
        </p:txBody>
      </p:sp>
      <p:sp>
        <p:nvSpPr>
          <p:cNvPr id="3" name="Content Placeholder 2">
            <a:extLst>
              <a:ext uri="{FF2B5EF4-FFF2-40B4-BE49-F238E27FC236}">
                <a16:creationId xmlns:a16="http://schemas.microsoft.com/office/drawing/2014/main" id="{110B9520-899C-48B8-8B35-E7418DBA3767}"/>
              </a:ext>
            </a:extLst>
          </p:cNvPr>
          <p:cNvSpPr>
            <a:spLocks noGrp="1"/>
          </p:cNvSpPr>
          <p:nvPr>
            <p:ph idx="1"/>
          </p:nvPr>
        </p:nvSpPr>
        <p:spPr/>
        <p:txBody>
          <a:bodyPr/>
          <a:lstStyle/>
          <a:p>
            <a:r>
              <a:rPr lang="en-US" dirty="0"/>
              <a:t>Determine if the meeting is really necessary</a:t>
            </a:r>
          </a:p>
          <a:p>
            <a:r>
              <a:rPr lang="en-US" dirty="0"/>
              <a:t>Reasons NOT to have a meeting: </a:t>
            </a:r>
          </a:p>
          <a:p>
            <a:pPr lvl="1"/>
            <a:r>
              <a:rPr lang="en-US" dirty="0"/>
              <a:t>You can more effectively accomplish your purpose by telephone, memo, report, e-mail or a one-on-one discussion </a:t>
            </a:r>
          </a:p>
          <a:p>
            <a:pPr lvl="1"/>
            <a:r>
              <a:rPr lang="en-US" dirty="0"/>
              <a:t>Is it premature to meet – the subject is too uncertain or too insignificant to justify a meeting </a:t>
            </a:r>
          </a:p>
          <a:p>
            <a:pPr lvl="1"/>
            <a:r>
              <a:rPr lang="en-US" dirty="0"/>
              <a:t>The group needs a cooling off period – currently too much anger or hostility among members </a:t>
            </a:r>
          </a:p>
        </p:txBody>
      </p:sp>
      <p:pic>
        <p:nvPicPr>
          <p:cNvPr id="4" name="Audio 3">
            <a:hlinkClick r:id="" action="ppaction://media"/>
            <a:extLst>
              <a:ext uri="{FF2B5EF4-FFF2-40B4-BE49-F238E27FC236}">
                <a16:creationId xmlns:a16="http://schemas.microsoft.com/office/drawing/2014/main" id="{645AE602-B641-4171-BA06-3D242AB15C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95104449"/>
      </p:ext>
    </p:extLst>
  </p:cSld>
  <p:clrMapOvr>
    <a:masterClrMapping/>
  </p:clrMapOvr>
  <mc:AlternateContent xmlns:mc="http://schemas.openxmlformats.org/markup-compatibility/2006">
    <mc:Choice xmlns:p14="http://schemas.microsoft.com/office/powerpoint/2010/main" Requires="p14">
      <p:transition spd="slow" p14:dur="2000" advTm="64143"/>
    </mc:Choice>
    <mc:Fallback>
      <p:transition spd="slow" advTm="64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C47984-473E-4769-86AD-1440622AFF4C}"/>
              </a:ext>
            </a:extLst>
          </p:cNvPr>
          <p:cNvSpPr/>
          <p:nvPr/>
        </p:nvSpPr>
        <p:spPr>
          <a:xfrm>
            <a:off x="2732717" y="1318373"/>
            <a:ext cx="9137843" cy="3416320"/>
          </a:xfrm>
          <a:prstGeom prst="rect">
            <a:avLst/>
          </a:prstGeom>
        </p:spPr>
        <p:txBody>
          <a:bodyPr wrap="square">
            <a:spAutoFit/>
          </a:bodyPr>
          <a:lstStyle/>
          <a:p>
            <a:pPr algn="ctr" eaLnBrk="1" fontAlgn="auto" hangingPunct="1">
              <a:lnSpc>
                <a:spcPct val="150000"/>
              </a:lnSpc>
              <a:spcAft>
                <a:spcPts val="0"/>
              </a:spcAft>
              <a:defRPr/>
            </a:pPr>
            <a:r>
              <a:rPr lang="en-US" dirty="0">
                <a:solidFill>
                  <a:schemeClr val="bg2">
                    <a:lumMod val="25000"/>
                  </a:schemeClr>
                </a:solidFill>
                <a:latin typeface="Arial" panose="020B0604020202020204" pitchFamily="34" charset="0"/>
                <a:cs typeface="Arial" panose="020B0604020202020204" pitchFamily="34" charset="0"/>
              </a:rPr>
              <a:t>This presentation is part of the services provided by the State Employee Assistance Program through Behavioral Health Systems, Inc.  The State EAP is administered and managed by the State Department of Finance’s Division of Risk Management (DORM). If you have questions regarding the policy, procedures or services provided by this program, please contact the Program Coordinator, Kwatasian Hunt, at  </a:t>
            </a:r>
            <a:r>
              <a:rPr lang="en-US" u="sng" dirty="0">
                <a:hlinkClick r:id="rId5"/>
              </a:rPr>
              <a:t>kwatasian.hunt@finance.alabama.gov</a:t>
            </a:r>
            <a:r>
              <a:rPr lang="en-US" dirty="0">
                <a:solidFill>
                  <a:schemeClr val="bg2">
                    <a:lumMod val="25000"/>
                  </a:schemeClr>
                </a:solidFill>
                <a:latin typeface="Arial" panose="020B0604020202020204" pitchFamily="34" charset="0"/>
                <a:cs typeface="Arial" panose="020B0604020202020204" pitchFamily="34" charset="0"/>
              </a:rPr>
              <a:t>.  You can also find more information about the State Employee Assistance Program on the Division of Risk Management’s website at </a:t>
            </a:r>
            <a:r>
              <a:rPr lang="en-US" u="sng" dirty="0">
                <a:solidFill>
                  <a:schemeClr val="bg2">
                    <a:lumMod val="25000"/>
                  </a:schemeClr>
                </a:solidFill>
                <a:latin typeface="Arial" panose="020B0604020202020204" pitchFamily="34" charset="0"/>
                <a:cs typeface="Arial" panose="020B0604020202020204" pitchFamily="34" charset="0"/>
                <a:hlinkClick r:id="rId6"/>
              </a:rPr>
              <a:t>www.riskmgt.alabama.gov</a:t>
            </a:r>
            <a:r>
              <a:rPr lang="en-US" dirty="0">
                <a:solidFill>
                  <a:schemeClr val="bg2">
                    <a:lumMod val="25000"/>
                  </a:schemeClr>
                </a:solidFill>
                <a:latin typeface="Arial" panose="020B0604020202020204" pitchFamily="34" charset="0"/>
                <a:cs typeface="Arial" panose="020B0604020202020204" pitchFamily="34" charset="0"/>
              </a:rPr>
              <a:t>.</a:t>
            </a:r>
          </a:p>
        </p:txBody>
      </p:sp>
      <p:sp>
        <p:nvSpPr>
          <p:cNvPr id="7" name="Title 6">
            <a:extLst>
              <a:ext uri="{FF2B5EF4-FFF2-40B4-BE49-F238E27FC236}">
                <a16:creationId xmlns:a16="http://schemas.microsoft.com/office/drawing/2014/main" id="{3450F12A-5E16-4495-8B29-6B67CEBEAEF1}"/>
              </a:ext>
            </a:extLst>
          </p:cNvPr>
          <p:cNvSpPr>
            <a:spLocks noGrp="1"/>
          </p:cNvSpPr>
          <p:nvPr>
            <p:ph type="title"/>
          </p:nvPr>
        </p:nvSpPr>
        <p:spPr/>
        <p:txBody>
          <a:bodyPr/>
          <a:lstStyle/>
          <a:p>
            <a:r>
              <a:rPr lang="en-US" dirty="0"/>
              <a:t>State Employee Assistance Program</a:t>
            </a:r>
          </a:p>
        </p:txBody>
      </p:sp>
      <p:pic>
        <p:nvPicPr>
          <p:cNvPr id="2" name="Audio 1">
            <a:hlinkClick r:id="" action="ppaction://media"/>
            <a:extLst>
              <a:ext uri="{FF2B5EF4-FFF2-40B4-BE49-F238E27FC236}">
                <a16:creationId xmlns:a16="http://schemas.microsoft.com/office/drawing/2014/main" id="{79DAA120-4674-4794-BAA4-4B3AF57DD8B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23197507"/>
      </p:ext>
    </p:extLst>
  </p:cSld>
  <p:clrMapOvr>
    <a:masterClrMapping/>
  </p:clrMapOvr>
  <mc:AlternateContent xmlns:mc="http://schemas.openxmlformats.org/markup-compatibility/2006">
    <mc:Choice xmlns:p14="http://schemas.microsoft.com/office/powerpoint/2010/main" Requires="p14">
      <p:transition spd="slow" p14:dur="2000" advTm="32285"/>
    </mc:Choice>
    <mc:Fallback>
      <p:transition spd="slow" advTm="32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963C3-0BB3-4ADC-AB6A-3A0B0B47FD44}"/>
              </a:ext>
            </a:extLst>
          </p:cNvPr>
          <p:cNvSpPr>
            <a:spLocks noGrp="1"/>
          </p:cNvSpPr>
          <p:nvPr>
            <p:ph type="title"/>
          </p:nvPr>
        </p:nvSpPr>
        <p:spPr/>
        <p:txBody>
          <a:bodyPr/>
          <a:lstStyle/>
          <a:p>
            <a:r>
              <a:rPr lang="en-US" dirty="0"/>
              <a:t>Meetings </a:t>
            </a:r>
          </a:p>
        </p:txBody>
      </p:sp>
      <p:sp>
        <p:nvSpPr>
          <p:cNvPr id="3" name="Content Placeholder 2">
            <a:extLst>
              <a:ext uri="{FF2B5EF4-FFF2-40B4-BE49-F238E27FC236}">
                <a16:creationId xmlns:a16="http://schemas.microsoft.com/office/drawing/2014/main" id="{F4125C42-8D2B-41B7-89E5-72F46807B0C7}"/>
              </a:ext>
            </a:extLst>
          </p:cNvPr>
          <p:cNvSpPr>
            <a:spLocks noGrp="1"/>
          </p:cNvSpPr>
          <p:nvPr>
            <p:ph idx="1"/>
          </p:nvPr>
        </p:nvSpPr>
        <p:spPr/>
        <p:txBody>
          <a:bodyPr>
            <a:normAutofit/>
          </a:bodyPr>
          <a:lstStyle/>
          <a:p>
            <a:r>
              <a:rPr lang="en-US" dirty="0"/>
              <a:t>Reasons to have a meeting:</a:t>
            </a:r>
          </a:p>
          <a:p>
            <a:pPr lvl="1"/>
            <a:r>
              <a:rPr lang="en-US" dirty="0"/>
              <a:t>To allow attendees to collaborate – review, evaluate, discuss, problem-solve, decide – with each other</a:t>
            </a:r>
          </a:p>
          <a:p>
            <a:pPr lvl="1"/>
            <a:r>
              <a:rPr lang="en-US" dirty="0"/>
              <a:t>To present significant information </a:t>
            </a:r>
          </a:p>
          <a:p>
            <a:r>
              <a:rPr lang="en-US" dirty="0"/>
              <a:t>Start meetings on time </a:t>
            </a:r>
          </a:p>
          <a:p>
            <a:r>
              <a:rPr lang="en-US" dirty="0"/>
              <a:t>Always make and follow an agenda </a:t>
            </a:r>
          </a:p>
          <a:p>
            <a:r>
              <a:rPr lang="en-US" dirty="0"/>
              <a:t>Avoid having a meeting lasting over 90 minutes </a:t>
            </a:r>
          </a:p>
          <a:p>
            <a:pPr marL="0" indent="0">
              <a:buNone/>
            </a:pPr>
            <a:endParaRPr lang="en-US" dirty="0"/>
          </a:p>
          <a:p>
            <a:endParaRPr lang="en-US" dirty="0"/>
          </a:p>
          <a:p>
            <a:pPr marL="609585" lvl="1" indent="0">
              <a:buNone/>
            </a:pPr>
            <a:endParaRPr lang="en-US" dirty="0"/>
          </a:p>
        </p:txBody>
      </p:sp>
      <p:pic>
        <p:nvPicPr>
          <p:cNvPr id="4" name="Audio 3">
            <a:hlinkClick r:id="" action="ppaction://media"/>
            <a:extLst>
              <a:ext uri="{FF2B5EF4-FFF2-40B4-BE49-F238E27FC236}">
                <a16:creationId xmlns:a16="http://schemas.microsoft.com/office/drawing/2014/main" id="{4099C9E9-D1D1-453D-BCEA-D1F9383A2B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56100685"/>
      </p:ext>
    </p:extLst>
  </p:cSld>
  <p:clrMapOvr>
    <a:masterClrMapping/>
  </p:clrMapOvr>
  <mc:AlternateContent xmlns:mc="http://schemas.openxmlformats.org/markup-compatibility/2006">
    <mc:Choice xmlns:p14="http://schemas.microsoft.com/office/powerpoint/2010/main" Requires="p14">
      <p:transition spd="slow" p14:dur="2000" advTm="46960"/>
    </mc:Choice>
    <mc:Fallback>
      <p:transition spd="slow" advTm="46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A54A-0550-4B92-B378-80D1B4131646}"/>
              </a:ext>
            </a:extLst>
          </p:cNvPr>
          <p:cNvSpPr>
            <a:spLocks noGrp="1"/>
          </p:cNvSpPr>
          <p:nvPr>
            <p:ph type="title"/>
          </p:nvPr>
        </p:nvSpPr>
        <p:spPr/>
        <p:txBody>
          <a:bodyPr/>
          <a:lstStyle/>
          <a:p>
            <a:r>
              <a:rPr lang="en-US" dirty="0"/>
              <a:t>E-mails </a:t>
            </a:r>
          </a:p>
        </p:txBody>
      </p:sp>
      <p:sp>
        <p:nvSpPr>
          <p:cNvPr id="3" name="Content Placeholder 2">
            <a:extLst>
              <a:ext uri="{FF2B5EF4-FFF2-40B4-BE49-F238E27FC236}">
                <a16:creationId xmlns:a16="http://schemas.microsoft.com/office/drawing/2014/main" id="{AB2E3BF5-6744-4CFD-A977-BFE9141A7488}"/>
              </a:ext>
            </a:extLst>
          </p:cNvPr>
          <p:cNvSpPr>
            <a:spLocks noGrp="1"/>
          </p:cNvSpPr>
          <p:nvPr>
            <p:ph idx="1"/>
          </p:nvPr>
        </p:nvSpPr>
        <p:spPr>
          <a:xfrm>
            <a:off x="3111674" y="1411911"/>
            <a:ext cx="8763000" cy="4941915"/>
          </a:xfrm>
        </p:spPr>
        <p:txBody>
          <a:bodyPr/>
          <a:lstStyle/>
          <a:p>
            <a:r>
              <a:rPr lang="en-US" dirty="0"/>
              <a:t>Unless you are awaiting an urgent message, check e-mails only at specified times during the day. When you have planned to devote a block of time to work on a project, do not interrupt it by checking e-mails</a:t>
            </a:r>
          </a:p>
          <a:p>
            <a:r>
              <a:rPr lang="en-US" dirty="0"/>
              <a:t>Set up folders to save appropriate e-mails </a:t>
            </a:r>
          </a:p>
          <a:p>
            <a:r>
              <a:rPr lang="en-US" dirty="0"/>
              <a:t>Touch each e-mail just once – same as for paper documents. Decide whether to delete, save to respond to later, save for reference or retention or to respond to immediately </a:t>
            </a:r>
          </a:p>
        </p:txBody>
      </p:sp>
      <p:pic>
        <p:nvPicPr>
          <p:cNvPr id="4" name="Audio 3">
            <a:hlinkClick r:id="" action="ppaction://media"/>
            <a:extLst>
              <a:ext uri="{FF2B5EF4-FFF2-40B4-BE49-F238E27FC236}">
                <a16:creationId xmlns:a16="http://schemas.microsoft.com/office/drawing/2014/main" id="{A3D9AC9D-D832-4D75-A784-4642A4FC8B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48311569"/>
      </p:ext>
    </p:extLst>
  </p:cSld>
  <p:clrMapOvr>
    <a:masterClrMapping/>
  </p:clrMapOvr>
  <mc:AlternateContent xmlns:mc="http://schemas.openxmlformats.org/markup-compatibility/2006">
    <mc:Choice xmlns:p14="http://schemas.microsoft.com/office/powerpoint/2010/main" Requires="p14">
      <p:transition spd="slow" p14:dur="2000" advTm="46844"/>
    </mc:Choice>
    <mc:Fallback>
      <p:transition spd="slow" advTm="46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E694F-C818-4F9E-A281-527BAA472122}"/>
              </a:ext>
            </a:extLst>
          </p:cNvPr>
          <p:cNvSpPr>
            <a:spLocks noGrp="1"/>
          </p:cNvSpPr>
          <p:nvPr>
            <p:ph type="title"/>
          </p:nvPr>
        </p:nvSpPr>
        <p:spPr/>
        <p:txBody>
          <a:bodyPr/>
          <a:lstStyle/>
          <a:p>
            <a:r>
              <a:rPr lang="en-US" dirty="0"/>
              <a:t>E-mails </a:t>
            </a:r>
          </a:p>
        </p:txBody>
      </p:sp>
      <p:sp>
        <p:nvSpPr>
          <p:cNvPr id="3" name="Content Placeholder 2">
            <a:extLst>
              <a:ext uri="{FF2B5EF4-FFF2-40B4-BE49-F238E27FC236}">
                <a16:creationId xmlns:a16="http://schemas.microsoft.com/office/drawing/2014/main" id="{775C46C6-722C-4A5F-A935-970E9C1BCE91}"/>
              </a:ext>
            </a:extLst>
          </p:cNvPr>
          <p:cNvSpPr>
            <a:spLocks noGrp="1"/>
          </p:cNvSpPr>
          <p:nvPr>
            <p:ph idx="1"/>
          </p:nvPr>
        </p:nvSpPr>
        <p:spPr/>
        <p:txBody>
          <a:bodyPr/>
          <a:lstStyle/>
          <a:p>
            <a:r>
              <a:rPr lang="en-US" dirty="0"/>
              <a:t>Keep e-mails short – no more than 10 sentences. Communicate main point in first or second sentence</a:t>
            </a:r>
          </a:p>
          <a:p>
            <a:r>
              <a:rPr lang="en-US" dirty="0"/>
              <a:t>After two rounds of trying to solve a problem via     e-mail, use phone or talk in person </a:t>
            </a:r>
          </a:p>
          <a:p>
            <a:r>
              <a:rPr lang="en-US" dirty="0"/>
              <a:t>If you can’t respond immediately, let the other party know when you can respond to avoid repeat messages </a:t>
            </a:r>
          </a:p>
        </p:txBody>
      </p:sp>
      <p:pic>
        <p:nvPicPr>
          <p:cNvPr id="4" name="Audio 3">
            <a:hlinkClick r:id="" action="ppaction://media"/>
            <a:extLst>
              <a:ext uri="{FF2B5EF4-FFF2-40B4-BE49-F238E27FC236}">
                <a16:creationId xmlns:a16="http://schemas.microsoft.com/office/drawing/2014/main" id="{BA954CDE-9D0B-40EC-8E2E-40ECD56295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18507804"/>
      </p:ext>
    </p:extLst>
  </p:cSld>
  <p:clrMapOvr>
    <a:masterClrMapping/>
  </p:clrMapOvr>
  <mc:AlternateContent xmlns:mc="http://schemas.openxmlformats.org/markup-compatibility/2006">
    <mc:Choice xmlns:p14="http://schemas.microsoft.com/office/powerpoint/2010/main" Requires="p14">
      <p:transition spd="slow" p14:dur="2000" advTm="31542"/>
    </mc:Choice>
    <mc:Fallback>
      <p:transition spd="slow" advTm="31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DFA4-B2B3-4103-A596-2CDC192185AD}"/>
              </a:ext>
            </a:extLst>
          </p:cNvPr>
          <p:cNvSpPr>
            <a:spLocks noGrp="1"/>
          </p:cNvSpPr>
          <p:nvPr>
            <p:ph type="title"/>
          </p:nvPr>
        </p:nvSpPr>
        <p:spPr/>
        <p:txBody>
          <a:bodyPr/>
          <a:lstStyle/>
          <a:p>
            <a:r>
              <a:rPr lang="en-US" dirty="0"/>
              <a:t>E-mails</a:t>
            </a:r>
          </a:p>
        </p:txBody>
      </p:sp>
      <p:sp>
        <p:nvSpPr>
          <p:cNvPr id="3" name="Content Placeholder 2">
            <a:extLst>
              <a:ext uri="{FF2B5EF4-FFF2-40B4-BE49-F238E27FC236}">
                <a16:creationId xmlns:a16="http://schemas.microsoft.com/office/drawing/2014/main" id="{44774B60-7C97-41BD-8CB8-D4D25A307DB9}"/>
              </a:ext>
            </a:extLst>
          </p:cNvPr>
          <p:cNvSpPr>
            <a:spLocks noGrp="1"/>
          </p:cNvSpPr>
          <p:nvPr>
            <p:ph idx="1"/>
          </p:nvPr>
        </p:nvSpPr>
        <p:spPr/>
        <p:txBody>
          <a:bodyPr/>
          <a:lstStyle/>
          <a:p>
            <a:r>
              <a:rPr lang="en-US" dirty="0"/>
              <a:t>Remove yourself from as many distribution lists as possible</a:t>
            </a:r>
          </a:p>
          <a:p>
            <a:r>
              <a:rPr lang="en-US" dirty="0"/>
              <a:t>Use filters or rules to eliminate or assign junk         e-mails to a special folder</a:t>
            </a:r>
          </a:p>
          <a:p>
            <a:r>
              <a:rPr lang="en-US" dirty="0"/>
              <a:t>Use “No response required” to end messages and discourage unnecessary replies</a:t>
            </a:r>
          </a:p>
          <a:p>
            <a:r>
              <a:rPr lang="en-US" dirty="0"/>
              <a:t>If someone is sending you messages or jokes that you do not need and want, politely ask them to stop </a:t>
            </a:r>
          </a:p>
        </p:txBody>
      </p:sp>
      <p:pic>
        <p:nvPicPr>
          <p:cNvPr id="4" name="Audio 3">
            <a:hlinkClick r:id="" action="ppaction://media"/>
            <a:extLst>
              <a:ext uri="{FF2B5EF4-FFF2-40B4-BE49-F238E27FC236}">
                <a16:creationId xmlns:a16="http://schemas.microsoft.com/office/drawing/2014/main" id="{05C7BA21-454E-4520-9C40-1D83D3A85D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85377731"/>
      </p:ext>
    </p:extLst>
  </p:cSld>
  <p:clrMapOvr>
    <a:masterClrMapping/>
  </p:clrMapOvr>
  <mc:AlternateContent xmlns:mc="http://schemas.openxmlformats.org/markup-compatibility/2006">
    <mc:Choice xmlns:p14="http://schemas.microsoft.com/office/powerpoint/2010/main" Requires="p14">
      <p:transition spd="slow" p14:dur="2000" advTm="39074"/>
    </mc:Choice>
    <mc:Fallback>
      <p:transition spd="slow" advTm="39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5CB456C-8183-4BBE-880D-1E5D85ABE26D}"/>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C070B90B-1583-4F7D-BE56-62E77EF9EA8E}"/>
              </a:ext>
            </a:extLst>
          </p:cNvPr>
          <p:cNvSpPr>
            <a:spLocks noGrp="1"/>
          </p:cNvSpPr>
          <p:nvPr>
            <p:ph type="body" idx="1"/>
          </p:nvPr>
        </p:nvSpPr>
        <p:spPr/>
        <p:txBody>
          <a:bodyPr/>
          <a:lstStyle/>
          <a:p>
            <a:r>
              <a:rPr lang="en-US" dirty="0"/>
              <a:t>Keys to Effective Time Management  </a:t>
            </a:r>
          </a:p>
        </p:txBody>
      </p:sp>
      <p:pic>
        <p:nvPicPr>
          <p:cNvPr id="2" name="Audio 1">
            <a:hlinkClick r:id="" action="ppaction://media"/>
            <a:extLst>
              <a:ext uri="{FF2B5EF4-FFF2-40B4-BE49-F238E27FC236}">
                <a16:creationId xmlns:a16="http://schemas.microsoft.com/office/drawing/2014/main" id="{7DB5761E-2AFF-4078-B58A-836C38BD75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51280479"/>
      </p:ext>
    </p:extLst>
  </p:cSld>
  <p:clrMapOvr>
    <a:masterClrMapping/>
  </p:clrMapOvr>
  <mc:AlternateContent xmlns:mc="http://schemas.openxmlformats.org/markup-compatibility/2006">
    <mc:Choice xmlns:p14="http://schemas.microsoft.com/office/powerpoint/2010/main" Requires="p14">
      <p:transition spd="slow" p14:dur="2000" advTm="6420"/>
    </mc:Choice>
    <mc:Fallback>
      <p:transition spd="slow" advTm="6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BFA6C-7887-421B-BB13-36AEB0763732}"/>
              </a:ext>
            </a:extLst>
          </p:cNvPr>
          <p:cNvSpPr>
            <a:spLocks noGrp="1"/>
          </p:cNvSpPr>
          <p:nvPr>
            <p:ph type="title"/>
          </p:nvPr>
        </p:nvSpPr>
        <p:spPr/>
        <p:txBody>
          <a:bodyPr/>
          <a:lstStyle/>
          <a:p>
            <a:r>
              <a:rPr lang="en-US" dirty="0"/>
              <a:t>Tips for Effective Time Management </a:t>
            </a:r>
          </a:p>
        </p:txBody>
      </p:sp>
      <p:sp>
        <p:nvSpPr>
          <p:cNvPr id="3" name="Content Placeholder 2">
            <a:extLst>
              <a:ext uri="{FF2B5EF4-FFF2-40B4-BE49-F238E27FC236}">
                <a16:creationId xmlns:a16="http://schemas.microsoft.com/office/drawing/2014/main" id="{C67B28D2-43D2-4A81-B9A3-323C92D2CB30}"/>
              </a:ext>
            </a:extLst>
          </p:cNvPr>
          <p:cNvSpPr>
            <a:spLocks noGrp="1"/>
          </p:cNvSpPr>
          <p:nvPr>
            <p:ph idx="1"/>
          </p:nvPr>
        </p:nvSpPr>
        <p:spPr/>
        <p:txBody>
          <a:bodyPr/>
          <a:lstStyle/>
          <a:p>
            <a:r>
              <a:rPr lang="en-US" dirty="0"/>
              <a:t>To manage your time effectively: </a:t>
            </a:r>
          </a:p>
          <a:p>
            <a:pPr lvl="1"/>
            <a:r>
              <a:rPr lang="en-US" dirty="0"/>
              <a:t>Plan and organize your day and week</a:t>
            </a:r>
          </a:p>
          <a:p>
            <a:pPr lvl="1"/>
            <a:r>
              <a:rPr lang="en-US" dirty="0"/>
              <a:t>Manage and control interruptions</a:t>
            </a:r>
          </a:p>
          <a:p>
            <a:pPr lvl="1"/>
            <a:r>
              <a:rPr lang="en-US" dirty="0"/>
              <a:t>Above all, planning is the most important activity in managing your time effectively </a:t>
            </a:r>
          </a:p>
        </p:txBody>
      </p:sp>
      <p:pic>
        <p:nvPicPr>
          <p:cNvPr id="4" name="Audio 3">
            <a:hlinkClick r:id="" action="ppaction://media"/>
            <a:extLst>
              <a:ext uri="{FF2B5EF4-FFF2-40B4-BE49-F238E27FC236}">
                <a16:creationId xmlns:a16="http://schemas.microsoft.com/office/drawing/2014/main" id="{64DC8DD0-C50F-4F78-94C4-7D6B2419F5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4851995"/>
      </p:ext>
    </p:extLst>
  </p:cSld>
  <p:clrMapOvr>
    <a:masterClrMapping/>
  </p:clrMapOvr>
  <mc:AlternateContent xmlns:mc="http://schemas.openxmlformats.org/markup-compatibility/2006">
    <mc:Choice xmlns:p14="http://schemas.microsoft.com/office/powerpoint/2010/main" Requires="p14">
      <p:transition spd="slow" p14:dur="2000" advTm="40946"/>
    </mc:Choice>
    <mc:Fallback>
      <p:transition spd="slow" advTm="40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482F5-2048-4295-9E81-6DBCC97295AC}"/>
              </a:ext>
            </a:extLst>
          </p:cNvPr>
          <p:cNvSpPr>
            <a:spLocks noGrp="1"/>
          </p:cNvSpPr>
          <p:nvPr>
            <p:ph type="title"/>
          </p:nvPr>
        </p:nvSpPr>
        <p:spPr/>
        <p:txBody>
          <a:bodyPr/>
          <a:lstStyle/>
          <a:p>
            <a:r>
              <a:rPr lang="en-US" dirty="0"/>
              <a:t>Tips for Effective Time Management  </a:t>
            </a:r>
          </a:p>
        </p:txBody>
      </p:sp>
      <p:sp>
        <p:nvSpPr>
          <p:cNvPr id="3" name="Content Placeholder 2">
            <a:extLst>
              <a:ext uri="{FF2B5EF4-FFF2-40B4-BE49-F238E27FC236}">
                <a16:creationId xmlns:a16="http://schemas.microsoft.com/office/drawing/2014/main" id="{334C64FC-6A1C-49AC-8A44-7ACD9092A285}"/>
              </a:ext>
            </a:extLst>
          </p:cNvPr>
          <p:cNvSpPr>
            <a:spLocks noGrp="1"/>
          </p:cNvSpPr>
          <p:nvPr>
            <p:ph idx="1"/>
          </p:nvPr>
        </p:nvSpPr>
        <p:spPr>
          <a:xfrm>
            <a:off x="3149252" y="1449489"/>
            <a:ext cx="8763000" cy="4941915"/>
          </a:xfrm>
        </p:spPr>
        <p:txBody>
          <a:bodyPr/>
          <a:lstStyle/>
          <a:p>
            <a:r>
              <a:rPr lang="en-US" dirty="0"/>
              <a:t>Plan each day in as much detail as possible. Do this ideally at the end of the preceding day or the first thing at the beginning of your day </a:t>
            </a:r>
          </a:p>
          <a:p>
            <a:r>
              <a:rPr lang="en-US" dirty="0"/>
              <a:t>Make a daily to-do list of your objectives in order of priority. Use whatever system you prefer to record this list – sticky note, calendar/planner or app on your phone</a:t>
            </a:r>
          </a:p>
          <a:p>
            <a:r>
              <a:rPr lang="en-US" dirty="0"/>
              <a:t>Cross out items as they are completed. Move items that cannot be done that day to another day in the week </a:t>
            </a:r>
          </a:p>
        </p:txBody>
      </p:sp>
      <p:pic>
        <p:nvPicPr>
          <p:cNvPr id="4" name="Audio 3">
            <a:hlinkClick r:id="" action="ppaction://media"/>
            <a:extLst>
              <a:ext uri="{FF2B5EF4-FFF2-40B4-BE49-F238E27FC236}">
                <a16:creationId xmlns:a16="http://schemas.microsoft.com/office/drawing/2014/main" id="{B1D8DE18-5E6C-4B0E-955D-72E85A96B8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27739907"/>
      </p:ext>
    </p:extLst>
  </p:cSld>
  <p:clrMapOvr>
    <a:masterClrMapping/>
  </p:clrMapOvr>
  <mc:AlternateContent xmlns:mc="http://schemas.openxmlformats.org/markup-compatibility/2006">
    <mc:Choice xmlns:p14="http://schemas.microsoft.com/office/powerpoint/2010/main" Requires="p14">
      <p:transition spd="slow" p14:dur="2000" advTm="32865"/>
    </mc:Choice>
    <mc:Fallback>
      <p:transition spd="slow" advTm="32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72432-D6BD-4414-ABBB-9E2C3DEC2504}"/>
              </a:ext>
            </a:extLst>
          </p:cNvPr>
          <p:cNvSpPr>
            <a:spLocks noGrp="1"/>
          </p:cNvSpPr>
          <p:nvPr>
            <p:ph type="title"/>
          </p:nvPr>
        </p:nvSpPr>
        <p:spPr/>
        <p:txBody>
          <a:bodyPr/>
          <a:lstStyle/>
          <a:p>
            <a:r>
              <a:rPr lang="en-US" dirty="0"/>
              <a:t>Tips for Effective Time Management </a:t>
            </a:r>
          </a:p>
        </p:txBody>
      </p:sp>
      <p:sp>
        <p:nvSpPr>
          <p:cNvPr id="3" name="Content Placeholder 2">
            <a:extLst>
              <a:ext uri="{FF2B5EF4-FFF2-40B4-BE49-F238E27FC236}">
                <a16:creationId xmlns:a16="http://schemas.microsoft.com/office/drawing/2014/main" id="{AFEDD123-CE5A-439A-A87F-A102F48D65AB}"/>
              </a:ext>
            </a:extLst>
          </p:cNvPr>
          <p:cNvSpPr>
            <a:spLocks noGrp="1"/>
          </p:cNvSpPr>
          <p:nvPr>
            <p:ph idx="1"/>
          </p:nvPr>
        </p:nvSpPr>
        <p:spPr/>
        <p:txBody>
          <a:bodyPr/>
          <a:lstStyle/>
          <a:p>
            <a:r>
              <a:rPr lang="en-US" dirty="0"/>
              <a:t>Batch routine tasks together – separate from your high priority task</a:t>
            </a:r>
          </a:p>
          <a:p>
            <a:r>
              <a:rPr lang="en-US" dirty="0"/>
              <a:t>Break any large task or project into smaller pieces</a:t>
            </a:r>
          </a:p>
          <a:p>
            <a:r>
              <a:rPr lang="en-US" dirty="0"/>
              <a:t>Work on priority or routine items during that time of day which matches your work habit preferences</a:t>
            </a:r>
          </a:p>
          <a:p>
            <a:pPr lvl="1"/>
            <a:r>
              <a:rPr lang="en-US" dirty="0"/>
              <a:t>For example, if you are a morning person and like to tackle tough assignments when you first start working, batch your priority and harder tasks in the morning hours. Do more routine tasks in the afternoon</a:t>
            </a:r>
          </a:p>
        </p:txBody>
      </p:sp>
      <p:pic>
        <p:nvPicPr>
          <p:cNvPr id="4" name="Audio 3">
            <a:hlinkClick r:id="" action="ppaction://media"/>
            <a:extLst>
              <a:ext uri="{FF2B5EF4-FFF2-40B4-BE49-F238E27FC236}">
                <a16:creationId xmlns:a16="http://schemas.microsoft.com/office/drawing/2014/main" id="{259577C2-CAA8-4104-B50A-9365936C6F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27564860"/>
      </p:ext>
    </p:extLst>
  </p:cSld>
  <p:clrMapOvr>
    <a:masterClrMapping/>
  </p:clrMapOvr>
  <mc:AlternateContent xmlns:mc="http://schemas.openxmlformats.org/markup-compatibility/2006">
    <mc:Choice xmlns:p14="http://schemas.microsoft.com/office/powerpoint/2010/main" Requires="p14">
      <p:transition spd="slow" p14:dur="2000" advTm="33655"/>
    </mc:Choice>
    <mc:Fallback>
      <p:transition spd="slow" advTm="33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ACFBF-5BB3-46D8-B3DD-BF5FAD65CC09}"/>
              </a:ext>
            </a:extLst>
          </p:cNvPr>
          <p:cNvSpPr>
            <a:spLocks noGrp="1"/>
          </p:cNvSpPr>
          <p:nvPr>
            <p:ph type="title"/>
          </p:nvPr>
        </p:nvSpPr>
        <p:spPr/>
        <p:txBody>
          <a:bodyPr/>
          <a:lstStyle/>
          <a:p>
            <a:r>
              <a:rPr lang="en-US" dirty="0"/>
              <a:t>Tips for Effective Time Management </a:t>
            </a:r>
          </a:p>
        </p:txBody>
      </p:sp>
      <p:sp>
        <p:nvSpPr>
          <p:cNvPr id="3" name="Content Placeholder 2">
            <a:extLst>
              <a:ext uri="{FF2B5EF4-FFF2-40B4-BE49-F238E27FC236}">
                <a16:creationId xmlns:a16="http://schemas.microsoft.com/office/drawing/2014/main" id="{2AF621E1-DFD5-49AC-8ED8-12A6B5B9C0B2}"/>
              </a:ext>
            </a:extLst>
          </p:cNvPr>
          <p:cNvSpPr>
            <a:spLocks noGrp="1"/>
          </p:cNvSpPr>
          <p:nvPr>
            <p:ph idx="1"/>
          </p:nvPr>
        </p:nvSpPr>
        <p:spPr/>
        <p:txBody>
          <a:bodyPr/>
          <a:lstStyle/>
          <a:p>
            <a:r>
              <a:rPr lang="en-US" dirty="0"/>
              <a:t>Delegate Tasks</a:t>
            </a:r>
          </a:p>
          <a:p>
            <a:pPr lvl="1"/>
            <a:r>
              <a:rPr lang="en-US" dirty="0"/>
              <a:t>The starting point of delegation requires you to examine your own work first to see what tasks can be delegated</a:t>
            </a:r>
          </a:p>
          <a:p>
            <a:pPr lvl="2"/>
            <a:r>
              <a:rPr lang="en-US" dirty="0"/>
              <a:t>Step 1: Analyze your tasks</a:t>
            </a:r>
          </a:p>
          <a:p>
            <a:pPr lvl="2"/>
            <a:r>
              <a:rPr lang="en-US" dirty="0"/>
              <a:t>Step 2: Select the delegate</a:t>
            </a:r>
          </a:p>
          <a:p>
            <a:pPr lvl="2"/>
            <a:r>
              <a:rPr lang="en-US" dirty="0"/>
              <a:t>Step 3: Define the task</a:t>
            </a:r>
          </a:p>
          <a:p>
            <a:pPr lvl="2"/>
            <a:r>
              <a:rPr lang="en-US" dirty="0"/>
              <a:t>Step 4: Provide support</a:t>
            </a:r>
          </a:p>
          <a:p>
            <a:pPr lvl="2"/>
            <a:r>
              <a:rPr lang="en-US" dirty="0"/>
              <a:t>Step 5: Monitor and review </a:t>
            </a:r>
          </a:p>
        </p:txBody>
      </p:sp>
      <p:pic>
        <p:nvPicPr>
          <p:cNvPr id="4" name="Audio 3">
            <a:hlinkClick r:id="" action="ppaction://media"/>
            <a:extLst>
              <a:ext uri="{FF2B5EF4-FFF2-40B4-BE49-F238E27FC236}">
                <a16:creationId xmlns:a16="http://schemas.microsoft.com/office/drawing/2014/main" id="{FB7E4E46-C12F-45B7-B418-FC48BD03AC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47232957"/>
      </p:ext>
    </p:extLst>
  </p:cSld>
  <p:clrMapOvr>
    <a:masterClrMapping/>
  </p:clrMapOvr>
  <mc:AlternateContent xmlns:mc="http://schemas.openxmlformats.org/markup-compatibility/2006">
    <mc:Choice xmlns:p14="http://schemas.microsoft.com/office/powerpoint/2010/main" Requires="p14">
      <p:transition spd="slow" p14:dur="2000" advTm="32146"/>
    </mc:Choice>
    <mc:Fallback>
      <p:transition spd="slow" advTm="32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2CC0C-46A7-4A54-A4B4-B5269005D148}"/>
              </a:ext>
            </a:extLst>
          </p:cNvPr>
          <p:cNvSpPr>
            <a:spLocks noGrp="1"/>
          </p:cNvSpPr>
          <p:nvPr>
            <p:ph type="title"/>
          </p:nvPr>
        </p:nvSpPr>
        <p:spPr/>
        <p:txBody>
          <a:bodyPr/>
          <a:lstStyle/>
          <a:p>
            <a:r>
              <a:rPr lang="en-US" dirty="0"/>
              <a:t>Tips for Effective Time Management </a:t>
            </a:r>
          </a:p>
        </p:txBody>
      </p:sp>
      <p:sp>
        <p:nvSpPr>
          <p:cNvPr id="3" name="Content Placeholder 2">
            <a:extLst>
              <a:ext uri="{FF2B5EF4-FFF2-40B4-BE49-F238E27FC236}">
                <a16:creationId xmlns:a16="http://schemas.microsoft.com/office/drawing/2014/main" id="{5E060066-A803-4100-9172-C857F8D9B8A0}"/>
              </a:ext>
            </a:extLst>
          </p:cNvPr>
          <p:cNvSpPr>
            <a:spLocks noGrp="1"/>
          </p:cNvSpPr>
          <p:nvPr>
            <p:ph idx="1"/>
          </p:nvPr>
        </p:nvSpPr>
        <p:spPr/>
        <p:txBody>
          <a:bodyPr/>
          <a:lstStyle/>
          <a:p>
            <a:r>
              <a:rPr lang="en-US" dirty="0"/>
              <a:t>Give yourself a break or several breaks during the day. Get up and stretch, leave your desk for lunch. Getting away even for a few minutes from your work will help you return alert and refreshed</a:t>
            </a:r>
          </a:p>
          <a:p>
            <a:r>
              <a:rPr lang="en-US" dirty="0"/>
              <a:t>And last but not least – maintain your work/life balance. Put family and other social activities on your daily and weekly lists. Avoid the habit of ignoring these for work </a:t>
            </a:r>
          </a:p>
        </p:txBody>
      </p:sp>
      <p:pic>
        <p:nvPicPr>
          <p:cNvPr id="4" name="Audio 3">
            <a:hlinkClick r:id="" action="ppaction://media"/>
            <a:extLst>
              <a:ext uri="{FF2B5EF4-FFF2-40B4-BE49-F238E27FC236}">
                <a16:creationId xmlns:a16="http://schemas.microsoft.com/office/drawing/2014/main" id="{E536A2EB-7EB0-4C14-948E-08A3ED9C18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38037831"/>
      </p:ext>
    </p:extLst>
  </p:cSld>
  <p:clrMapOvr>
    <a:masterClrMapping/>
  </p:clrMapOvr>
  <mc:AlternateContent xmlns:mc="http://schemas.openxmlformats.org/markup-compatibility/2006">
    <mc:Choice xmlns:p14="http://schemas.microsoft.com/office/powerpoint/2010/main" Requires="p14">
      <p:transition spd="slow" p14:dur="2000" advTm="51511"/>
    </mc:Choice>
    <mc:Fallback>
      <p:transition spd="slow" advTm="51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DC278-F94D-4A49-91E5-4CA92B1C48DD}"/>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327BC92E-C085-4D7D-B8EE-8D0EA6A72E51}"/>
              </a:ext>
            </a:extLst>
          </p:cNvPr>
          <p:cNvSpPr>
            <a:spLocks noGrp="1"/>
          </p:cNvSpPr>
          <p:nvPr>
            <p:ph idx="1"/>
          </p:nvPr>
        </p:nvSpPr>
        <p:spPr/>
        <p:txBody>
          <a:bodyPr/>
          <a:lstStyle/>
          <a:p>
            <a:r>
              <a:rPr lang="en-US" dirty="0"/>
              <a:t>Learn how to identify your priorities</a:t>
            </a:r>
          </a:p>
          <a:p>
            <a:r>
              <a:rPr lang="en-US" dirty="0"/>
              <a:t>Discover the challenges to time management </a:t>
            </a:r>
          </a:p>
          <a:p>
            <a:r>
              <a:rPr lang="en-US" dirty="0"/>
              <a:t>Identify the keys to effective time management</a:t>
            </a:r>
          </a:p>
          <a:p>
            <a:r>
              <a:rPr lang="en-US" dirty="0"/>
              <a:t>Address the importance of setting SMART goals</a:t>
            </a:r>
          </a:p>
          <a:p>
            <a:r>
              <a:rPr lang="en-US" dirty="0"/>
              <a:t>Review the BHS benefits available to State of Alabama employees and their dependents  </a:t>
            </a:r>
          </a:p>
          <a:p>
            <a:endParaRPr lang="en-US" dirty="0"/>
          </a:p>
        </p:txBody>
      </p:sp>
      <p:pic>
        <p:nvPicPr>
          <p:cNvPr id="6" name="Audio 5">
            <a:hlinkClick r:id="" action="ppaction://media"/>
            <a:extLst>
              <a:ext uri="{FF2B5EF4-FFF2-40B4-BE49-F238E27FC236}">
                <a16:creationId xmlns:a16="http://schemas.microsoft.com/office/drawing/2014/main" id="{8DA10A40-6BEC-4EC2-B8A4-FE582799FE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84804180"/>
      </p:ext>
    </p:extLst>
  </p:cSld>
  <p:clrMapOvr>
    <a:masterClrMapping/>
  </p:clrMapOvr>
  <mc:AlternateContent xmlns:mc="http://schemas.openxmlformats.org/markup-compatibility/2006">
    <mc:Choice xmlns:p14="http://schemas.microsoft.com/office/powerpoint/2010/main" Requires="p14">
      <p:transition spd="slow" p14:dur="2000" advTm="22032"/>
    </mc:Choice>
    <mc:Fallback>
      <p:transition spd="slow" advTm="22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5CB456C-8183-4BBE-880D-1E5D85ABE26D}"/>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C070B90B-1583-4F7D-BE56-62E77EF9EA8E}"/>
              </a:ext>
            </a:extLst>
          </p:cNvPr>
          <p:cNvSpPr>
            <a:spLocks noGrp="1"/>
          </p:cNvSpPr>
          <p:nvPr>
            <p:ph type="body" idx="1"/>
          </p:nvPr>
        </p:nvSpPr>
        <p:spPr/>
        <p:txBody>
          <a:bodyPr/>
          <a:lstStyle/>
          <a:p>
            <a:r>
              <a:rPr lang="en-US" dirty="0"/>
              <a:t>SMART Goals </a:t>
            </a:r>
          </a:p>
        </p:txBody>
      </p:sp>
      <p:pic>
        <p:nvPicPr>
          <p:cNvPr id="2" name="Audio 1">
            <a:hlinkClick r:id="" action="ppaction://media"/>
            <a:extLst>
              <a:ext uri="{FF2B5EF4-FFF2-40B4-BE49-F238E27FC236}">
                <a16:creationId xmlns:a16="http://schemas.microsoft.com/office/drawing/2014/main" id="{2151C14C-411C-422F-A66E-11B6978891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71231195"/>
      </p:ext>
    </p:extLst>
  </p:cSld>
  <p:clrMapOvr>
    <a:masterClrMapping/>
  </p:clrMapOvr>
  <mc:AlternateContent xmlns:mc="http://schemas.openxmlformats.org/markup-compatibility/2006">
    <mc:Choice xmlns:p14="http://schemas.microsoft.com/office/powerpoint/2010/main" Requires="p14">
      <p:transition spd="slow" p14:dur="2000" advTm="5606"/>
    </mc:Choice>
    <mc:Fallback>
      <p:transition spd="slow" advTm="5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BB663-F0F0-4BE5-97EA-A58DDF8EAF5C}"/>
              </a:ext>
            </a:extLst>
          </p:cNvPr>
          <p:cNvSpPr>
            <a:spLocks noGrp="1"/>
          </p:cNvSpPr>
          <p:nvPr>
            <p:ph type="title"/>
          </p:nvPr>
        </p:nvSpPr>
        <p:spPr/>
        <p:txBody>
          <a:bodyPr/>
          <a:lstStyle/>
          <a:p>
            <a:r>
              <a:rPr lang="en-US" dirty="0"/>
              <a:t>SMART Goals</a:t>
            </a:r>
          </a:p>
        </p:txBody>
      </p:sp>
      <p:sp>
        <p:nvSpPr>
          <p:cNvPr id="3" name="Content Placeholder 2">
            <a:extLst>
              <a:ext uri="{FF2B5EF4-FFF2-40B4-BE49-F238E27FC236}">
                <a16:creationId xmlns:a16="http://schemas.microsoft.com/office/drawing/2014/main" id="{12C22EC5-FD62-4FFE-8AFA-E0313EF84DAA}"/>
              </a:ext>
            </a:extLst>
          </p:cNvPr>
          <p:cNvSpPr>
            <a:spLocks noGrp="1"/>
          </p:cNvSpPr>
          <p:nvPr>
            <p:ph idx="1"/>
          </p:nvPr>
        </p:nvSpPr>
        <p:spPr/>
        <p:txBody>
          <a:bodyPr/>
          <a:lstStyle/>
          <a:p>
            <a:r>
              <a:rPr lang="en-US" dirty="0"/>
              <a:t>Often, individuals or businesses will set themselves up for failure by setting general and unrealistic goals such as “I want to be the best at X.”  This goal is vague, with no sense of direction</a:t>
            </a:r>
          </a:p>
          <a:p>
            <a:r>
              <a:rPr lang="en-US" dirty="0"/>
              <a:t>SMART goals set you up for success by making goals specific, measurable, achievable, realistic and timely. The SMART method helps push you further, gives you a sense of direction and helps you organize and reach your goals</a:t>
            </a:r>
          </a:p>
        </p:txBody>
      </p:sp>
      <p:pic>
        <p:nvPicPr>
          <p:cNvPr id="4" name="Audio 3">
            <a:hlinkClick r:id="" action="ppaction://media"/>
            <a:extLst>
              <a:ext uri="{FF2B5EF4-FFF2-40B4-BE49-F238E27FC236}">
                <a16:creationId xmlns:a16="http://schemas.microsoft.com/office/drawing/2014/main" id="{89CB7B49-B42B-4AEF-9E89-7B3D657CB0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60045188"/>
      </p:ext>
    </p:extLst>
  </p:cSld>
  <p:clrMapOvr>
    <a:masterClrMapping/>
  </p:clrMapOvr>
  <mc:AlternateContent xmlns:mc="http://schemas.openxmlformats.org/markup-compatibility/2006">
    <mc:Choice xmlns:p14="http://schemas.microsoft.com/office/powerpoint/2010/main" Requires="p14">
      <p:transition spd="slow" p14:dur="2000" advTm="42502"/>
    </mc:Choice>
    <mc:Fallback>
      <p:transition spd="slow" advTm="42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2EA35-D059-4E38-ABB0-85ACFE7552F0}"/>
              </a:ext>
            </a:extLst>
          </p:cNvPr>
          <p:cNvSpPr>
            <a:spLocks noGrp="1"/>
          </p:cNvSpPr>
          <p:nvPr>
            <p:ph type="title"/>
          </p:nvPr>
        </p:nvSpPr>
        <p:spPr/>
        <p:txBody>
          <a:bodyPr>
            <a:normAutofit fontScale="90000"/>
          </a:bodyPr>
          <a:lstStyle/>
          <a:p>
            <a:r>
              <a:rPr lang="en-US" dirty="0"/>
              <a:t>The Importance of Setting SMART Goals</a:t>
            </a:r>
          </a:p>
        </p:txBody>
      </p:sp>
      <p:sp>
        <p:nvSpPr>
          <p:cNvPr id="3" name="Content Placeholder 2">
            <a:extLst>
              <a:ext uri="{FF2B5EF4-FFF2-40B4-BE49-F238E27FC236}">
                <a16:creationId xmlns:a16="http://schemas.microsoft.com/office/drawing/2014/main" id="{0CA34DC0-7B41-48AC-B0C4-996EB8320B09}"/>
              </a:ext>
            </a:extLst>
          </p:cNvPr>
          <p:cNvSpPr>
            <a:spLocks noGrp="1"/>
          </p:cNvSpPr>
          <p:nvPr>
            <p:ph idx="1"/>
          </p:nvPr>
        </p:nvSpPr>
        <p:spPr/>
        <p:txBody>
          <a:bodyPr/>
          <a:lstStyle/>
          <a:p>
            <a:r>
              <a:rPr lang="en-US" dirty="0"/>
              <a:t>Goals can:</a:t>
            </a:r>
          </a:p>
          <a:p>
            <a:pPr lvl="1"/>
            <a:r>
              <a:rPr lang="en-US" dirty="0"/>
              <a:t>Give you clarity &amp; focus</a:t>
            </a:r>
          </a:p>
          <a:p>
            <a:pPr lvl="1"/>
            <a:r>
              <a:rPr lang="en-US" dirty="0"/>
              <a:t>Drive you forward</a:t>
            </a:r>
          </a:p>
          <a:p>
            <a:pPr lvl="1"/>
            <a:r>
              <a:rPr lang="en-US" dirty="0"/>
              <a:t>Make you accountable</a:t>
            </a:r>
          </a:p>
          <a:p>
            <a:pPr lvl="1"/>
            <a:r>
              <a:rPr lang="en-US" dirty="0"/>
              <a:t>Help you achieve your potential</a:t>
            </a:r>
          </a:p>
          <a:p>
            <a:pPr lvl="1"/>
            <a:r>
              <a:rPr lang="en-US" dirty="0"/>
              <a:t>Help make you successful</a:t>
            </a:r>
          </a:p>
          <a:p>
            <a:endParaRPr lang="en-US" dirty="0"/>
          </a:p>
        </p:txBody>
      </p:sp>
      <p:pic>
        <p:nvPicPr>
          <p:cNvPr id="4" name="Audio 3">
            <a:hlinkClick r:id="" action="ppaction://media"/>
            <a:extLst>
              <a:ext uri="{FF2B5EF4-FFF2-40B4-BE49-F238E27FC236}">
                <a16:creationId xmlns:a16="http://schemas.microsoft.com/office/drawing/2014/main" id="{6B3B6680-1E55-4868-BCF2-BE1CC2092B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30766502"/>
      </p:ext>
    </p:extLst>
  </p:cSld>
  <p:clrMapOvr>
    <a:masterClrMapping/>
  </p:clrMapOvr>
  <mc:AlternateContent xmlns:mc="http://schemas.openxmlformats.org/markup-compatibility/2006">
    <mc:Choice xmlns:p14="http://schemas.microsoft.com/office/powerpoint/2010/main" Requires="p14">
      <p:transition spd="slow" p14:dur="2000" advTm="17842"/>
    </mc:Choice>
    <mc:Fallback>
      <p:transition spd="slow" advTm="17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BB663-F0F0-4BE5-97EA-A58DDF8EAF5C}"/>
              </a:ext>
            </a:extLst>
          </p:cNvPr>
          <p:cNvSpPr>
            <a:spLocks noGrp="1"/>
          </p:cNvSpPr>
          <p:nvPr>
            <p:ph type="title"/>
          </p:nvPr>
        </p:nvSpPr>
        <p:spPr/>
        <p:txBody>
          <a:bodyPr/>
          <a:lstStyle/>
          <a:p>
            <a:r>
              <a:rPr lang="en-US" dirty="0"/>
              <a:t>Develop SMART Goals</a:t>
            </a:r>
          </a:p>
        </p:txBody>
      </p:sp>
      <p:sp>
        <p:nvSpPr>
          <p:cNvPr id="3" name="Content Placeholder 2">
            <a:extLst>
              <a:ext uri="{FF2B5EF4-FFF2-40B4-BE49-F238E27FC236}">
                <a16:creationId xmlns:a16="http://schemas.microsoft.com/office/drawing/2014/main" id="{12C22EC5-FD62-4FFE-8AFA-E0313EF84DAA}"/>
              </a:ext>
            </a:extLst>
          </p:cNvPr>
          <p:cNvSpPr>
            <a:spLocks noGrp="1"/>
          </p:cNvSpPr>
          <p:nvPr>
            <p:ph idx="1"/>
          </p:nvPr>
        </p:nvSpPr>
        <p:spPr/>
        <p:txBody>
          <a:bodyPr/>
          <a:lstStyle/>
          <a:p>
            <a:r>
              <a:rPr lang="en-US" b="1" dirty="0"/>
              <a:t>S</a:t>
            </a:r>
            <a:r>
              <a:rPr lang="en-US" dirty="0"/>
              <a:t>pecific</a:t>
            </a:r>
          </a:p>
          <a:p>
            <a:r>
              <a:rPr lang="en-US" b="1" dirty="0"/>
              <a:t>M</a:t>
            </a:r>
            <a:r>
              <a:rPr lang="en-US" dirty="0"/>
              <a:t>easurable</a:t>
            </a:r>
          </a:p>
          <a:p>
            <a:r>
              <a:rPr lang="en-US" b="1" dirty="0"/>
              <a:t>A</a:t>
            </a:r>
            <a:r>
              <a:rPr lang="en-US" dirty="0"/>
              <a:t>ttainable</a:t>
            </a:r>
          </a:p>
          <a:p>
            <a:r>
              <a:rPr lang="en-US" b="1" dirty="0"/>
              <a:t>R</a:t>
            </a:r>
            <a:r>
              <a:rPr lang="en-US" dirty="0"/>
              <a:t>elevant</a:t>
            </a:r>
          </a:p>
          <a:p>
            <a:r>
              <a:rPr lang="en-US" b="1" dirty="0"/>
              <a:t>T</a:t>
            </a:r>
            <a:r>
              <a:rPr lang="en-US" dirty="0"/>
              <a:t>ime bound</a:t>
            </a:r>
          </a:p>
        </p:txBody>
      </p:sp>
      <p:pic>
        <p:nvPicPr>
          <p:cNvPr id="4" name="Audio 3">
            <a:hlinkClick r:id="" action="ppaction://media"/>
            <a:extLst>
              <a:ext uri="{FF2B5EF4-FFF2-40B4-BE49-F238E27FC236}">
                <a16:creationId xmlns:a16="http://schemas.microsoft.com/office/drawing/2014/main" id="{D9FD2334-6DFF-4876-A4E9-9DE181FE21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74600949"/>
      </p:ext>
    </p:extLst>
  </p:cSld>
  <p:clrMapOvr>
    <a:masterClrMapping/>
  </p:clrMapOvr>
  <mc:AlternateContent xmlns:mc="http://schemas.openxmlformats.org/markup-compatibility/2006">
    <mc:Choice xmlns:p14="http://schemas.microsoft.com/office/powerpoint/2010/main" Requires="p14">
      <p:transition spd="slow" p14:dur="2000" advTm="11155"/>
    </mc:Choice>
    <mc:Fallback>
      <p:transition spd="slow" advTm="11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BB663-F0F0-4BE5-97EA-A58DDF8EAF5C}"/>
              </a:ext>
            </a:extLst>
          </p:cNvPr>
          <p:cNvSpPr>
            <a:spLocks noGrp="1"/>
          </p:cNvSpPr>
          <p:nvPr>
            <p:ph type="title"/>
          </p:nvPr>
        </p:nvSpPr>
        <p:spPr/>
        <p:txBody>
          <a:bodyPr/>
          <a:lstStyle/>
          <a:p>
            <a:r>
              <a:rPr lang="en-US" dirty="0"/>
              <a:t>Develop SMART Goals</a:t>
            </a:r>
          </a:p>
        </p:txBody>
      </p:sp>
      <p:sp>
        <p:nvSpPr>
          <p:cNvPr id="3" name="Content Placeholder 2">
            <a:extLst>
              <a:ext uri="{FF2B5EF4-FFF2-40B4-BE49-F238E27FC236}">
                <a16:creationId xmlns:a16="http://schemas.microsoft.com/office/drawing/2014/main" id="{12C22EC5-FD62-4FFE-8AFA-E0313EF84DAA}"/>
              </a:ext>
            </a:extLst>
          </p:cNvPr>
          <p:cNvSpPr>
            <a:spLocks noGrp="1"/>
          </p:cNvSpPr>
          <p:nvPr>
            <p:ph idx="1"/>
          </p:nvPr>
        </p:nvSpPr>
        <p:spPr/>
        <p:txBody>
          <a:bodyPr/>
          <a:lstStyle/>
          <a:p>
            <a:pPr marL="0" indent="0">
              <a:buNone/>
            </a:pPr>
            <a:r>
              <a:rPr lang="en-US" b="1" dirty="0"/>
              <a:t>S</a:t>
            </a:r>
            <a:r>
              <a:rPr lang="en-US" dirty="0"/>
              <a:t>pecific</a:t>
            </a:r>
          </a:p>
          <a:p>
            <a:pPr lvl="1"/>
            <a:r>
              <a:rPr lang="en-US" dirty="0"/>
              <a:t>What do I want to accomplish?</a:t>
            </a:r>
          </a:p>
          <a:p>
            <a:pPr lvl="1"/>
            <a:r>
              <a:rPr lang="en-US" dirty="0"/>
              <a:t>Why is this goal important?</a:t>
            </a:r>
          </a:p>
          <a:p>
            <a:pPr lvl="1"/>
            <a:r>
              <a:rPr lang="en-US" dirty="0"/>
              <a:t>Who is involved?</a:t>
            </a:r>
          </a:p>
          <a:p>
            <a:pPr lvl="1"/>
            <a:r>
              <a:rPr lang="en-US" dirty="0"/>
              <a:t>Where is it located?</a:t>
            </a:r>
          </a:p>
          <a:p>
            <a:pPr lvl="1"/>
            <a:r>
              <a:rPr lang="en-US" dirty="0"/>
              <a:t>Which resources or limits are involved?</a:t>
            </a:r>
          </a:p>
        </p:txBody>
      </p:sp>
      <p:pic>
        <p:nvPicPr>
          <p:cNvPr id="4" name="Audio 3">
            <a:hlinkClick r:id="" action="ppaction://media"/>
            <a:extLst>
              <a:ext uri="{FF2B5EF4-FFF2-40B4-BE49-F238E27FC236}">
                <a16:creationId xmlns:a16="http://schemas.microsoft.com/office/drawing/2014/main" id="{B6A45C93-121A-40D2-84DB-AA238F65ED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91216265"/>
      </p:ext>
    </p:extLst>
  </p:cSld>
  <p:clrMapOvr>
    <a:masterClrMapping/>
  </p:clrMapOvr>
  <mc:AlternateContent xmlns:mc="http://schemas.openxmlformats.org/markup-compatibility/2006">
    <mc:Choice xmlns:p14="http://schemas.microsoft.com/office/powerpoint/2010/main" Requires="p14">
      <p:transition spd="slow" p14:dur="2000" advTm="31519"/>
    </mc:Choice>
    <mc:Fallback>
      <p:transition spd="slow" advTm="31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BB663-F0F0-4BE5-97EA-A58DDF8EAF5C}"/>
              </a:ext>
            </a:extLst>
          </p:cNvPr>
          <p:cNvSpPr>
            <a:spLocks noGrp="1"/>
          </p:cNvSpPr>
          <p:nvPr>
            <p:ph type="title"/>
          </p:nvPr>
        </p:nvSpPr>
        <p:spPr/>
        <p:txBody>
          <a:bodyPr/>
          <a:lstStyle/>
          <a:p>
            <a:r>
              <a:rPr lang="en-US" dirty="0"/>
              <a:t>Develop SMART Goals</a:t>
            </a:r>
          </a:p>
        </p:txBody>
      </p:sp>
      <p:sp>
        <p:nvSpPr>
          <p:cNvPr id="3" name="Content Placeholder 2">
            <a:extLst>
              <a:ext uri="{FF2B5EF4-FFF2-40B4-BE49-F238E27FC236}">
                <a16:creationId xmlns:a16="http://schemas.microsoft.com/office/drawing/2014/main" id="{12C22EC5-FD62-4FFE-8AFA-E0313EF84DAA}"/>
              </a:ext>
            </a:extLst>
          </p:cNvPr>
          <p:cNvSpPr>
            <a:spLocks noGrp="1"/>
          </p:cNvSpPr>
          <p:nvPr>
            <p:ph idx="1"/>
          </p:nvPr>
        </p:nvSpPr>
        <p:spPr/>
        <p:txBody>
          <a:bodyPr/>
          <a:lstStyle/>
          <a:p>
            <a:pPr marL="0" indent="0">
              <a:buNone/>
            </a:pPr>
            <a:r>
              <a:rPr lang="en-US" b="1" dirty="0"/>
              <a:t>M</a:t>
            </a:r>
            <a:r>
              <a:rPr lang="en-US" dirty="0"/>
              <a:t>easurable</a:t>
            </a:r>
          </a:p>
          <a:p>
            <a:r>
              <a:rPr lang="en-US" dirty="0"/>
              <a:t>A measurable goal should address questions such as:</a:t>
            </a:r>
          </a:p>
          <a:p>
            <a:pPr lvl="1"/>
            <a:r>
              <a:rPr lang="en-US" dirty="0"/>
              <a:t>How much?</a:t>
            </a:r>
          </a:p>
          <a:p>
            <a:pPr lvl="1"/>
            <a:r>
              <a:rPr lang="en-US" dirty="0"/>
              <a:t>How many?</a:t>
            </a:r>
          </a:p>
          <a:p>
            <a:pPr lvl="1"/>
            <a:r>
              <a:rPr lang="en-US" dirty="0"/>
              <a:t>How will I know when it is accomplished?</a:t>
            </a:r>
          </a:p>
          <a:p>
            <a:pPr lvl="1"/>
            <a:endParaRPr lang="en-US" dirty="0"/>
          </a:p>
        </p:txBody>
      </p:sp>
      <p:pic>
        <p:nvPicPr>
          <p:cNvPr id="4" name="Audio 3">
            <a:hlinkClick r:id="" action="ppaction://media"/>
            <a:extLst>
              <a:ext uri="{FF2B5EF4-FFF2-40B4-BE49-F238E27FC236}">
                <a16:creationId xmlns:a16="http://schemas.microsoft.com/office/drawing/2014/main" id="{9D3CDD80-3714-4FEE-AA50-D31431A29A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11093656"/>
      </p:ext>
    </p:extLst>
  </p:cSld>
  <p:clrMapOvr>
    <a:masterClrMapping/>
  </p:clrMapOvr>
  <mc:AlternateContent xmlns:mc="http://schemas.openxmlformats.org/markup-compatibility/2006">
    <mc:Choice xmlns:p14="http://schemas.microsoft.com/office/powerpoint/2010/main" Requires="p14">
      <p:transition spd="slow" p14:dur="2000" advTm="16240"/>
    </mc:Choice>
    <mc:Fallback>
      <p:transition spd="slow" advTm="16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BB663-F0F0-4BE5-97EA-A58DDF8EAF5C}"/>
              </a:ext>
            </a:extLst>
          </p:cNvPr>
          <p:cNvSpPr>
            <a:spLocks noGrp="1"/>
          </p:cNvSpPr>
          <p:nvPr>
            <p:ph type="title"/>
          </p:nvPr>
        </p:nvSpPr>
        <p:spPr/>
        <p:txBody>
          <a:bodyPr/>
          <a:lstStyle/>
          <a:p>
            <a:r>
              <a:rPr lang="en-US" dirty="0"/>
              <a:t>Develop SMART Goals</a:t>
            </a:r>
          </a:p>
        </p:txBody>
      </p:sp>
      <p:sp>
        <p:nvSpPr>
          <p:cNvPr id="3" name="Content Placeholder 2">
            <a:extLst>
              <a:ext uri="{FF2B5EF4-FFF2-40B4-BE49-F238E27FC236}">
                <a16:creationId xmlns:a16="http://schemas.microsoft.com/office/drawing/2014/main" id="{12C22EC5-FD62-4FFE-8AFA-E0313EF84DAA}"/>
              </a:ext>
            </a:extLst>
          </p:cNvPr>
          <p:cNvSpPr>
            <a:spLocks noGrp="1"/>
          </p:cNvSpPr>
          <p:nvPr>
            <p:ph idx="1"/>
          </p:nvPr>
        </p:nvSpPr>
        <p:spPr/>
        <p:txBody>
          <a:bodyPr/>
          <a:lstStyle/>
          <a:p>
            <a:pPr marL="0" indent="0">
              <a:buNone/>
            </a:pPr>
            <a:r>
              <a:rPr lang="en-US" b="1" dirty="0"/>
              <a:t>A</a:t>
            </a:r>
            <a:r>
              <a:rPr lang="en-US" dirty="0"/>
              <a:t>ttainable</a:t>
            </a:r>
          </a:p>
          <a:p>
            <a:r>
              <a:rPr lang="en-US" dirty="0"/>
              <a:t>How can I accomplish this goal?</a:t>
            </a:r>
          </a:p>
          <a:p>
            <a:r>
              <a:rPr lang="en-US" dirty="0"/>
              <a:t>How realistic is the goal, based on other constraints, such as financial factors?</a:t>
            </a:r>
          </a:p>
          <a:p>
            <a:pPr lvl="1"/>
            <a:endParaRPr lang="en-US" dirty="0"/>
          </a:p>
        </p:txBody>
      </p:sp>
      <p:pic>
        <p:nvPicPr>
          <p:cNvPr id="4" name="Audio 3">
            <a:hlinkClick r:id="" action="ppaction://media"/>
            <a:extLst>
              <a:ext uri="{FF2B5EF4-FFF2-40B4-BE49-F238E27FC236}">
                <a16:creationId xmlns:a16="http://schemas.microsoft.com/office/drawing/2014/main" id="{44C6E2A2-A189-40E6-BE40-745ECAA098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90875888"/>
      </p:ext>
    </p:extLst>
  </p:cSld>
  <p:clrMapOvr>
    <a:masterClrMapping/>
  </p:clrMapOvr>
  <mc:AlternateContent xmlns:mc="http://schemas.openxmlformats.org/markup-compatibility/2006">
    <mc:Choice xmlns:p14="http://schemas.microsoft.com/office/powerpoint/2010/main" Requires="p14">
      <p:transition spd="slow" p14:dur="2000" advTm="21743"/>
    </mc:Choice>
    <mc:Fallback>
      <p:transition spd="slow" advTm="21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BB663-F0F0-4BE5-97EA-A58DDF8EAF5C}"/>
              </a:ext>
            </a:extLst>
          </p:cNvPr>
          <p:cNvSpPr>
            <a:spLocks noGrp="1"/>
          </p:cNvSpPr>
          <p:nvPr>
            <p:ph type="title"/>
          </p:nvPr>
        </p:nvSpPr>
        <p:spPr/>
        <p:txBody>
          <a:bodyPr/>
          <a:lstStyle/>
          <a:p>
            <a:r>
              <a:rPr lang="en-US" dirty="0"/>
              <a:t>Develop SMART Goals</a:t>
            </a:r>
          </a:p>
        </p:txBody>
      </p:sp>
      <p:sp>
        <p:nvSpPr>
          <p:cNvPr id="3" name="Content Placeholder 2">
            <a:extLst>
              <a:ext uri="{FF2B5EF4-FFF2-40B4-BE49-F238E27FC236}">
                <a16:creationId xmlns:a16="http://schemas.microsoft.com/office/drawing/2014/main" id="{12C22EC5-FD62-4FFE-8AFA-E0313EF84DAA}"/>
              </a:ext>
            </a:extLst>
          </p:cNvPr>
          <p:cNvSpPr>
            <a:spLocks noGrp="1"/>
          </p:cNvSpPr>
          <p:nvPr>
            <p:ph idx="1"/>
          </p:nvPr>
        </p:nvSpPr>
        <p:spPr/>
        <p:txBody>
          <a:bodyPr/>
          <a:lstStyle/>
          <a:p>
            <a:pPr marL="0" indent="0">
              <a:buNone/>
            </a:pPr>
            <a:r>
              <a:rPr lang="en-US" b="1" dirty="0"/>
              <a:t>R</a:t>
            </a:r>
            <a:r>
              <a:rPr lang="en-US" dirty="0"/>
              <a:t>elevant</a:t>
            </a:r>
          </a:p>
          <a:p>
            <a:r>
              <a:rPr lang="en-US" dirty="0"/>
              <a:t>Does this seem worthwhile?</a:t>
            </a:r>
          </a:p>
          <a:p>
            <a:r>
              <a:rPr lang="en-US" dirty="0"/>
              <a:t>Is this the right time?</a:t>
            </a:r>
          </a:p>
          <a:p>
            <a:r>
              <a:rPr lang="en-US" dirty="0"/>
              <a:t>Does this match our other efforts/needs?</a:t>
            </a:r>
          </a:p>
          <a:p>
            <a:pPr lvl="1"/>
            <a:endParaRPr lang="en-US" dirty="0"/>
          </a:p>
        </p:txBody>
      </p:sp>
      <p:pic>
        <p:nvPicPr>
          <p:cNvPr id="4" name="Audio 3">
            <a:hlinkClick r:id="" action="ppaction://media"/>
            <a:extLst>
              <a:ext uri="{FF2B5EF4-FFF2-40B4-BE49-F238E27FC236}">
                <a16:creationId xmlns:a16="http://schemas.microsoft.com/office/drawing/2014/main" id="{58373257-6CD6-421E-8197-FAC310DC01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69162487"/>
      </p:ext>
    </p:extLst>
  </p:cSld>
  <p:clrMapOvr>
    <a:masterClrMapping/>
  </p:clrMapOvr>
  <mc:AlternateContent xmlns:mc="http://schemas.openxmlformats.org/markup-compatibility/2006">
    <mc:Choice xmlns:p14="http://schemas.microsoft.com/office/powerpoint/2010/main" Requires="p14">
      <p:transition spd="slow" p14:dur="2000" advTm="20536"/>
    </mc:Choice>
    <mc:Fallback>
      <p:transition spd="slow" advTm="20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BB663-F0F0-4BE5-97EA-A58DDF8EAF5C}"/>
              </a:ext>
            </a:extLst>
          </p:cNvPr>
          <p:cNvSpPr>
            <a:spLocks noGrp="1"/>
          </p:cNvSpPr>
          <p:nvPr>
            <p:ph type="title"/>
          </p:nvPr>
        </p:nvSpPr>
        <p:spPr/>
        <p:txBody>
          <a:bodyPr/>
          <a:lstStyle/>
          <a:p>
            <a:r>
              <a:rPr lang="en-US" dirty="0"/>
              <a:t>Develop SMART Goals</a:t>
            </a:r>
          </a:p>
        </p:txBody>
      </p:sp>
      <p:sp>
        <p:nvSpPr>
          <p:cNvPr id="3" name="Content Placeholder 2">
            <a:extLst>
              <a:ext uri="{FF2B5EF4-FFF2-40B4-BE49-F238E27FC236}">
                <a16:creationId xmlns:a16="http://schemas.microsoft.com/office/drawing/2014/main" id="{12C22EC5-FD62-4FFE-8AFA-E0313EF84DAA}"/>
              </a:ext>
            </a:extLst>
          </p:cNvPr>
          <p:cNvSpPr>
            <a:spLocks noGrp="1"/>
          </p:cNvSpPr>
          <p:nvPr>
            <p:ph idx="1"/>
          </p:nvPr>
        </p:nvSpPr>
        <p:spPr/>
        <p:txBody>
          <a:bodyPr/>
          <a:lstStyle/>
          <a:p>
            <a:pPr marL="0" indent="0">
              <a:buNone/>
            </a:pPr>
            <a:r>
              <a:rPr lang="en-US" b="1" dirty="0"/>
              <a:t>T</a:t>
            </a:r>
            <a:r>
              <a:rPr lang="en-US" dirty="0"/>
              <a:t>ime Bound</a:t>
            </a:r>
          </a:p>
          <a:p>
            <a:r>
              <a:rPr lang="en-US" dirty="0"/>
              <a:t>When?</a:t>
            </a:r>
          </a:p>
          <a:p>
            <a:r>
              <a:rPr lang="en-US" dirty="0"/>
              <a:t>What can I do six months from now?</a:t>
            </a:r>
          </a:p>
          <a:p>
            <a:r>
              <a:rPr lang="en-US" dirty="0"/>
              <a:t>What can I do six weeks from now?</a:t>
            </a:r>
          </a:p>
          <a:p>
            <a:r>
              <a:rPr lang="en-US" dirty="0"/>
              <a:t>What can I do today?</a:t>
            </a:r>
          </a:p>
          <a:p>
            <a:pPr lvl="1"/>
            <a:endParaRPr lang="en-US" dirty="0"/>
          </a:p>
        </p:txBody>
      </p:sp>
      <p:pic>
        <p:nvPicPr>
          <p:cNvPr id="4" name="Audio 3">
            <a:hlinkClick r:id="" action="ppaction://media"/>
            <a:extLst>
              <a:ext uri="{FF2B5EF4-FFF2-40B4-BE49-F238E27FC236}">
                <a16:creationId xmlns:a16="http://schemas.microsoft.com/office/drawing/2014/main" id="{1C7485ED-E42A-499B-9F9C-4E3BFB6D22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69350931"/>
      </p:ext>
    </p:extLst>
  </p:cSld>
  <p:clrMapOvr>
    <a:masterClrMapping/>
  </p:clrMapOvr>
  <mc:AlternateContent xmlns:mc="http://schemas.openxmlformats.org/markup-compatibility/2006">
    <mc:Choice xmlns:p14="http://schemas.microsoft.com/office/powerpoint/2010/main" Requires="p14">
      <p:transition spd="slow" p14:dur="2000" advTm="21326"/>
    </mc:Choice>
    <mc:Fallback>
      <p:transition spd="slow" advTm="21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05DB0-019A-43A2-A906-F1106E6703D6}"/>
              </a:ext>
            </a:extLst>
          </p:cNvPr>
          <p:cNvSpPr>
            <a:spLocks noGrp="1"/>
          </p:cNvSpPr>
          <p:nvPr>
            <p:ph type="title"/>
          </p:nvPr>
        </p:nvSpPr>
        <p:spPr/>
        <p:txBody>
          <a:bodyPr/>
          <a:lstStyle/>
          <a:p>
            <a:r>
              <a:rPr lang="en-US" dirty="0"/>
              <a:t>Use Time Management Tools</a:t>
            </a:r>
          </a:p>
        </p:txBody>
      </p:sp>
      <p:sp>
        <p:nvSpPr>
          <p:cNvPr id="3" name="Content Placeholder 2">
            <a:extLst>
              <a:ext uri="{FF2B5EF4-FFF2-40B4-BE49-F238E27FC236}">
                <a16:creationId xmlns:a16="http://schemas.microsoft.com/office/drawing/2014/main" id="{B3061604-E987-4770-8D8B-0CC83B2C399F}"/>
              </a:ext>
            </a:extLst>
          </p:cNvPr>
          <p:cNvSpPr>
            <a:spLocks noGrp="1"/>
          </p:cNvSpPr>
          <p:nvPr>
            <p:ph idx="1"/>
          </p:nvPr>
        </p:nvSpPr>
        <p:spPr/>
        <p:txBody>
          <a:bodyPr/>
          <a:lstStyle/>
          <a:p>
            <a:r>
              <a:rPr lang="en-US" dirty="0"/>
              <a:t>Use a calendar (paper, phone, computer)</a:t>
            </a:r>
          </a:p>
          <a:p>
            <a:r>
              <a:rPr lang="en-US" dirty="0"/>
              <a:t>Set reminders on your phone or email</a:t>
            </a:r>
          </a:p>
          <a:p>
            <a:r>
              <a:rPr lang="en-US" dirty="0"/>
              <a:t>Use “to do” lists for planning</a:t>
            </a:r>
          </a:p>
          <a:p>
            <a:r>
              <a:rPr lang="en-US" dirty="0"/>
              <a:t>Technology allows us to track projects and work collaboratively with team members so that we can make sure everything is on schedule</a:t>
            </a:r>
          </a:p>
        </p:txBody>
      </p:sp>
      <p:pic>
        <p:nvPicPr>
          <p:cNvPr id="4" name="Audio 3">
            <a:hlinkClick r:id="" action="ppaction://media"/>
            <a:extLst>
              <a:ext uri="{FF2B5EF4-FFF2-40B4-BE49-F238E27FC236}">
                <a16:creationId xmlns:a16="http://schemas.microsoft.com/office/drawing/2014/main" id="{CADDA05E-F710-455F-9E61-9E02C08156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8945873"/>
      </p:ext>
    </p:extLst>
  </p:cSld>
  <p:clrMapOvr>
    <a:masterClrMapping/>
  </p:clrMapOvr>
  <mc:AlternateContent xmlns:mc="http://schemas.openxmlformats.org/markup-compatibility/2006">
    <mc:Choice xmlns:p14="http://schemas.microsoft.com/office/powerpoint/2010/main" Requires="p14">
      <p:transition spd="slow" p14:dur="2000" advTm="32749"/>
    </mc:Choice>
    <mc:Fallback>
      <p:transition spd="slow" advTm="32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5CB456C-8183-4BBE-880D-1E5D85ABE26D}"/>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C070B90B-1583-4F7D-BE56-62E77EF9EA8E}"/>
              </a:ext>
            </a:extLst>
          </p:cNvPr>
          <p:cNvSpPr>
            <a:spLocks noGrp="1"/>
          </p:cNvSpPr>
          <p:nvPr>
            <p:ph type="body" idx="1"/>
          </p:nvPr>
        </p:nvSpPr>
        <p:spPr/>
        <p:txBody>
          <a:bodyPr/>
          <a:lstStyle/>
          <a:p>
            <a:r>
              <a:rPr lang="en-US" dirty="0"/>
              <a:t>What Are Your Priorities? </a:t>
            </a:r>
          </a:p>
        </p:txBody>
      </p:sp>
      <p:pic>
        <p:nvPicPr>
          <p:cNvPr id="2" name="Audio 1">
            <a:hlinkClick r:id="" action="ppaction://media"/>
            <a:extLst>
              <a:ext uri="{FF2B5EF4-FFF2-40B4-BE49-F238E27FC236}">
                <a16:creationId xmlns:a16="http://schemas.microsoft.com/office/drawing/2014/main" id="{D81349B2-404E-4214-BCCD-E515D13AD1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86180607"/>
      </p:ext>
    </p:extLst>
  </p:cSld>
  <p:clrMapOvr>
    <a:masterClrMapping/>
  </p:clrMapOvr>
  <mc:AlternateContent xmlns:mc="http://schemas.openxmlformats.org/markup-compatibility/2006">
    <mc:Choice xmlns:p14="http://schemas.microsoft.com/office/powerpoint/2010/main" Requires="p14">
      <p:transition spd="slow" p14:dur="2000" advTm="4375"/>
    </mc:Choice>
    <mc:Fallback>
      <p:transition spd="slow" advTm="4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5CB456C-8183-4BBE-880D-1E5D85ABE26D}"/>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C070B90B-1583-4F7D-BE56-62E77EF9EA8E}"/>
              </a:ext>
            </a:extLst>
          </p:cNvPr>
          <p:cNvSpPr>
            <a:spLocks noGrp="1"/>
          </p:cNvSpPr>
          <p:nvPr>
            <p:ph type="body" idx="1"/>
          </p:nvPr>
        </p:nvSpPr>
        <p:spPr/>
        <p:txBody>
          <a:bodyPr/>
          <a:lstStyle/>
          <a:p>
            <a:r>
              <a:rPr lang="en-US" dirty="0"/>
              <a:t>How to Think Ahead &amp; </a:t>
            </a:r>
            <a:br>
              <a:rPr lang="en-US" dirty="0"/>
            </a:br>
            <a:r>
              <a:rPr lang="en-US" dirty="0"/>
              <a:t>Allocate Time Accordingly</a:t>
            </a:r>
          </a:p>
        </p:txBody>
      </p:sp>
      <p:pic>
        <p:nvPicPr>
          <p:cNvPr id="2" name="Audio 1">
            <a:hlinkClick r:id="" action="ppaction://media"/>
            <a:extLst>
              <a:ext uri="{FF2B5EF4-FFF2-40B4-BE49-F238E27FC236}">
                <a16:creationId xmlns:a16="http://schemas.microsoft.com/office/drawing/2014/main" id="{A5A7C34F-DD27-4AA3-A380-369E8D7EFA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07518759"/>
      </p:ext>
    </p:extLst>
  </p:cSld>
  <p:clrMapOvr>
    <a:masterClrMapping/>
  </p:clrMapOvr>
  <mc:AlternateContent xmlns:mc="http://schemas.openxmlformats.org/markup-compatibility/2006">
    <mc:Choice xmlns:p14="http://schemas.microsoft.com/office/powerpoint/2010/main" Requires="p14">
      <p:transition spd="slow" p14:dur="2000" advTm="10784"/>
    </mc:Choice>
    <mc:Fallback>
      <p:transition spd="slow" advTm="10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1CEC5-6F21-475C-956D-B03167726090}"/>
              </a:ext>
            </a:extLst>
          </p:cNvPr>
          <p:cNvSpPr>
            <a:spLocks noGrp="1"/>
          </p:cNvSpPr>
          <p:nvPr>
            <p:ph type="title"/>
          </p:nvPr>
        </p:nvSpPr>
        <p:spPr/>
        <p:txBody>
          <a:bodyPr/>
          <a:lstStyle/>
          <a:p>
            <a:r>
              <a:rPr lang="en-US" dirty="0"/>
              <a:t>Be Proactive </a:t>
            </a:r>
          </a:p>
        </p:txBody>
      </p:sp>
      <p:sp>
        <p:nvSpPr>
          <p:cNvPr id="3" name="Content Placeholder 2">
            <a:extLst>
              <a:ext uri="{FF2B5EF4-FFF2-40B4-BE49-F238E27FC236}">
                <a16:creationId xmlns:a16="http://schemas.microsoft.com/office/drawing/2014/main" id="{54FDC4AF-FBAA-49BC-BA03-9B1305E9DAA2}"/>
              </a:ext>
            </a:extLst>
          </p:cNvPr>
          <p:cNvSpPr>
            <a:spLocks noGrp="1"/>
          </p:cNvSpPr>
          <p:nvPr>
            <p:ph idx="1"/>
          </p:nvPr>
        </p:nvSpPr>
        <p:spPr/>
        <p:txBody>
          <a:bodyPr/>
          <a:lstStyle/>
          <a:p>
            <a:r>
              <a:rPr lang="en-US" dirty="0"/>
              <a:t>Manage your “to do” lists</a:t>
            </a:r>
          </a:p>
          <a:p>
            <a:r>
              <a:rPr lang="en-US" dirty="0"/>
              <a:t>Get things done</a:t>
            </a:r>
          </a:p>
          <a:p>
            <a:r>
              <a:rPr lang="en-US" dirty="0"/>
              <a:t>Keep a time log</a:t>
            </a:r>
          </a:p>
          <a:p>
            <a:r>
              <a:rPr lang="en-US" dirty="0"/>
              <a:t>Identify time wasters (external &amp; internal)</a:t>
            </a:r>
          </a:p>
          <a:p>
            <a:endParaRPr lang="en-US" dirty="0"/>
          </a:p>
        </p:txBody>
      </p:sp>
      <p:pic>
        <p:nvPicPr>
          <p:cNvPr id="4" name="Audio 3">
            <a:hlinkClick r:id="" action="ppaction://media"/>
            <a:extLst>
              <a:ext uri="{FF2B5EF4-FFF2-40B4-BE49-F238E27FC236}">
                <a16:creationId xmlns:a16="http://schemas.microsoft.com/office/drawing/2014/main" id="{3455B30B-3A87-4621-BB6B-97811E2BF6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85192791"/>
      </p:ext>
    </p:extLst>
  </p:cSld>
  <p:clrMapOvr>
    <a:masterClrMapping/>
  </p:clrMapOvr>
  <mc:AlternateContent xmlns:mc="http://schemas.openxmlformats.org/markup-compatibility/2006">
    <mc:Choice xmlns:p14="http://schemas.microsoft.com/office/powerpoint/2010/main" Requires="p14">
      <p:transition spd="slow" p14:dur="2000" advTm="45961"/>
    </mc:Choice>
    <mc:Fallback>
      <p:transition spd="slow" advTm="45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3E011-E9A7-4155-8A06-89F83C23F832}"/>
              </a:ext>
            </a:extLst>
          </p:cNvPr>
          <p:cNvSpPr>
            <a:spLocks noGrp="1"/>
          </p:cNvSpPr>
          <p:nvPr>
            <p:ph type="title"/>
          </p:nvPr>
        </p:nvSpPr>
        <p:spPr/>
        <p:txBody>
          <a:bodyPr/>
          <a:lstStyle/>
          <a:p>
            <a:r>
              <a:rPr lang="en-US" dirty="0"/>
              <a:t>Manage Your “To Do” Lists</a:t>
            </a:r>
          </a:p>
        </p:txBody>
      </p:sp>
      <p:sp>
        <p:nvSpPr>
          <p:cNvPr id="3" name="Content Placeholder 2">
            <a:extLst>
              <a:ext uri="{FF2B5EF4-FFF2-40B4-BE49-F238E27FC236}">
                <a16:creationId xmlns:a16="http://schemas.microsoft.com/office/drawing/2014/main" id="{18374301-DBE5-4956-BBC4-E68D08E3EA4E}"/>
              </a:ext>
            </a:extLst>
          </p:cNvPr>
          <p:cNvSpPr>
            <a:spLocks noGrp="1"/>
          </p:cNvSpPr>
          <p:nvPr>
            <p:ph idx="1"/>
          </p:nvPr>
        </p:nvSpPr>
        <p:spPr/>
        <p:txBody>
          <a:bodyPr>
            <a:normAutofit lnSpcReduction="10000"/>
          </a:bodyPr>
          <a:lstStyle/>
          <a:p>
            <a:r>
              <a:rPr lang="en-US" dirty="0"/>
              <a:t>Start by maintaining daily, monthly and annual “to do” lists</a:t>
            </a:r>
          </a:p>
          <a:p>
            <a:r>
              <a:rPr lang="en-US" dirty="0"/>
              <a:t>Daily lists should include: </a:t>
            </a:r>
          </a:p>
          <a:p>
            <a:pPr lvl="1"/>
            <a:r>
              <a:rPr lang="en-US" dirty="0"/>
              <a:t>meetings, appointments, follow-up phone calls &amp; emails</a:t>
            </a:r>
          </a:p>
          <a:p>
            <a:r>
              <a:rPr lang="en-US" dirty="0"/>
              <a:t>Monthly lists should include:</a:t>
            </a:r>
          </a:p>
          <a:p>
            <a:pPr lvl="1"/>
            <a:r>
              <a:rPr lang="en-US" dirty="0"/>
              <a:t>regular deadlines, due dates, standing meetings &amp; task deadlines</a:t>
            </a:r>
          </a:p>
          <a:p>
            <a:r>
              <a:rPr lang="en-US" dirty="0"/>
              <a:t>Annual lists should include:</a:t>
            </a:r>
          </a:p>
          <a:p>
            <a:pPr lvl="1"/>
            <a:r>
              <a:rPr lang="en-US" dirty="0"/>
              <a:t>major recurring events, new projects &amp; any ongoing projects</a:t>
            </a:r>
          </a:p>
          <a:p>
            <a:pPr lvl="1"/>
            <a:endParaRPr lang="en-US" dirty="0"/>
          </a:p>
        </p:txBody>
      </p:sp>
      <p:pic>
        <p:nvPicPr>
          <p:cNvPr id="4" name="Audio 3">
            <a:hlinkClick r:id="" action="ppaction://media"/>
            <a:extLst>
              <a:ext uri="{FF2B5EF4-FFF2-40B4-BE49-F238E27FC236}">
                <a16:creationId xmlns:a16="http://schemas.microsoft.com/office/drawing/2014/main" id="{8C59C1EC-03B6-4F04-9022-5E4FE48163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60856003"/>
      </p:ext>
    </p:extLst>
  </p:cSld>
  <p:clrMapOvr>
    <a:masterClrMapping/>
  </p:clrMapOvr>
  <mc:AlternateContent xmlns:mc="http://schemas.openxmlformats.org/markup-compatibility/2006">
    <mc:Choice xmlns:p14="http://schemas.microsoft.com/office/powerpoint/2010/main" Requires="p14">
      <p:transition spd="slow" p14:dur="2000" advTm="44591"/>
    </mc:Choice>
    <mc:Fallback>
      <p:transition spd="slow" advTm="44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CBCE9-DD22-437C-9627-8DEE59B91047}"/>
              </a:ext>
            </a:extLst>
          </p:cNvPr>
          <p:cNvSpPr>
            <a:spLocks noGrp="1"/>
          </p:cNvSpPr>
          <p:nvPr>
            <p:ph type="title"/>
          </p:nvPr>
        </p:nvSpPr>
        <p:spPr/>
        <p:txBody>
          <a:bodyPr/>
          <a:lstStyle/>
          <a:p>
            <a:r>
              <a:rPr lang="en-US" dirty="0"/>
              <a:t>Get Things Done</a:t>
            </a:r>
          </a:p>
        </p:txBody>
      </p:sp>
      <p:sp>
        <p:nvSpPr>
          <p:cNvPr id="3" name="Content Placeholder 2">
            <a:extLst>
              <a:ext uri="{FF2B5EF4-FFF2-40B4-BE49-F238E27FC236}">
                <a16:creationId xmlns:a16="http://schemas.microsoft.com/office/drawing/2014/main" id="{38B476D8-5E6E-4FB9-9E39-2FDCA2E2FA89}"/>
              </a:ext>
            </a:extLst>
          </p:cNvPr>
          <p:cNvSpPr>
            <a:spLocks noGrp="1"/>
          </p:cNvSpPr>
          <p:nvPr>
            <p:ph idx="1"/>
          </p:nvPr>
        </p:nvSpPr>
        <p:spPr/>
        <p:txBody>
          <a:bodyPr/>
          <a:lstStyle/>
          <a:p>
            <a:r>
              <a:rPr lang="en-US" dirty="0"/>
              <a:t>Allow for unexpected problems. Don’t overbook yourself</a:t>
            </a:r>
          </a:p>
          <a:p>
            <a:r>
              <a:rPr lang="en-US" dirty="0"/>
              <a:t>Schedule your most challenging task during peak energy times</a:t>
            </a:r>
          </a:p>
          <a:p>
            <a:r>
              <a:rPr lang="en-US" dirty="0"/>
              <a:t>Stay organized. If your filing system is slowing you down, consider re-designing it</a:t>
            </a:r>
          </a:p>
          <a:p>
            <a:r>
              <a:rPr lang="en-US" dirty="0"/>
              <a:t>Always keep your goal in mind</a:t>
            </a:r>
          </a:p>
          <a:p>
            <a:r>
              <a:rPr lang="en-US" dirty="0"/>
              <a:t>Always work on the most important goal first</a:t>
            </a:r>
          </a:p>
          <a:p>
            <a:endParaRPr lang="en-US" dirty="0"/>
          </a:p>
        </p:txBody>
      </p:sp>
      <p:pic>
        <p:nvPicPr>
          <p:cNvPr id="4" name="Audio 3">
            <a:hlinkClick r:id="" action="ppaction://media"/>
            <a:extLst>
              <a:ext uri="{FF2B5EF4-FFF2-40B4-BE49-F238E27FC236}">
                <a16:creationId xmlns:a16="http://schemas.microsoft.com/office/drawing/2014/main" id="{D2229F83-8AE2-47A4-84BD-6EA1E040FF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38257161"/>
      </p:ext>
    </p:extLst>
  </p:cSld>
  <p:clrMapOvr>
    <a:masterClrMapping/>
  </p:clrMapOvr>
  <mc:AlternateContent xmlns:mc="http://schemas.openxmlformats.org/markup-compatibility/2006">
    <mc:Choice xmlns:p14="http://schemas.microsoft.com/office/powerpoint/2010/main" Requires="p14">
      <p:transition spd="slow" p14:dur="2000" advTm="36256"/>
    </mc:Choice>
    <mc:Fallback>
      <p:transition spd="slow" advTm="36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82FA4-11AE-44FA-AC0B-9DB8FEA399B8}"/>
              </a:ext>
            </a:extLst>
          </p:cNvPr>
          <p:cNvSpPr>
            <a:spLocks noGrp="1"/>
          </p:cNvSpPr>
          <p:nvPr>
            <p:ph type="title"/>
          </p:nvPr>
        </p:nvSpPr>
        <p:spPr/>
        <p:txBody>
          <a:bodyPr/>
          <a:lstStyle/>
          <a:p>
            <a:r>
              <a:rPr lang="en-US" dirty="0"/>
              <a:t>Keep a Time Log</a:t>
            </a:r>
          </a:p>
        </p:txBody>
      </p:sp>
      <p:sp>
        <p:nvSpPr>
          <p:cNvPr id="3" name="Content Placeholder 2">
            <a:extLst>
              <a:ext uri="{FF2B5EF4-FFF2-40B4-BE49-F238E27FC236}">
                <a16:creationId xmlns:a16="http://schemas.microsoft.com/office/drawing/2014/main" id="{1CB670BE-1C2A-4578-904C-D6716417DDC0}"/>
              </a:ext>
            </a:extLst>
          </p:cNvPr>
          <p:cNvSpPr>
            <a:spLocks noGrp="1"/>
          </p:cNvSpPr>
          <p:nvPr>
            <p:ph idx="1"/>
          </p:nvPr>
        </p:nvSpPr>
        <p:spPr/>
        <p:txBody>
          <a:bodyPr/>
          <a:lstStyle/>
          <a:p>
            <a:r>
              <a:rPr lang="en-US" dirty="0"/>
              <a:t>If you can’t figure out where all of your time goes, keep a log for 2 weeks</a:t>
            </a:r>
          </a:p>
          <a:p>
            <a:pPr lvl="1"/>
            <a:r>
              <a:rPr lang="en-US" dirty="0"/>
              <a:t>30 minute blocks</a:t>
            </a:r>
          </a:p>
          <a:p>
            <a:pPr lvl="1"/>
            <a:r>
              <a:rPr lang="en-US" dirty="0"/>
              <a:t>Be honest – remember this is for your benefit</a:t>
            </a:r>
          </a:p>
          <a:p>
            <a:pPr lvl="1"/>
            <a:r>
              <a:rPr lang="en-US" dirty="0"/>
              <a:t>Look for patterns and time wasters</a:t>
            </a:r>
          </a:p>
          <a:p>
            <a:pPr lvl="1"/>
            <a:r>
              <a:rPr lang="en-US" dirty="0"/>
              <a:t>Identify what should have been done compared to what actually was done</a:t>
            </a:r>
          </a:p>
          <a:p>
            <a:r>
              <a:rPr lang="en-US" dirty="0"/>
              <a:t>Ask yourself what can be cut, reduced or done more efficiently</a:t>
            </a:r>
          </a:p>
          <a:p>
            <a:endParaRPr lang="en-US" dirty="0"/>
          </a:p>
        </p:txBody>
      </p:sp>
      <p:pic>
        <p:nvPicPr>
          <p:cNvPr id="5" name="Audio 4">
            <a:hlinkClick r:id="" action="ppaction://media"/>
            <a:extLst>
              <a:ext uri="{FF2B5EF4-FFF2-40B4-BE49-F238E27FC236}">
                <a16:creationId xmlns:a16="http://schemas.microsoft.com/office/drawing/2014/main" id="{63664E49-3676-4B70-8600-5C37ED4833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58127093"/>
      </p:ext>
    </p:extLst>
  </p:cSld>
  <p:clrMapOvr>
    <a:masterClrMapping/>
  </p:clrMapOvr>
  <mc:AlternateContent xmlns:mc="http://schemas.openxmlformats.org/markup-compatibility/2006">
    <mc:Choice xmlns:p14="http://schemas.microsoft.com/office/powerpoint/2010/main" Requires="p14">
      <p:transition spd="slow" p14:dur="2000" advTm="43664"/>
    </mc:Choice>
    <mc:Fallback>
      <p:transition spd="slow" advTm="43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2FBE2-CB5D-4BB2-832F-00FC690CF502}"/>
              </a:ext>
            </a:extLst>
          </p:cNvPr>
          <p:cNvSpPr>
            <a:spLocks noGrp="1"/>
          </p:cNvSpPr>
          <p:nvPr>
            <p:ph type="title"/>
          </p:nvPr>
        </p:nvSpPr>
        <p:spPr/>
        <p:txBody>
          <a:bodyPr/>
          <a:lstStyle/>
          <a:p>
            <a:r>
              <a:rPr lang="en-US" dirty="0"/>
              <a:t>Identify External Time Wasters</a:t>
            </a:r>
          </a:p>
        </p:txBody>
      </p:sp>
      <p:sp>
        <p:nvSpPr>
          <p:cNvPr id="3" name="Content Placeholder 2">
            <a:extLst>
              <a:ext uri="{FF2B5EF4-FFF2-40B4-BE49-F238E27FC236}">
                <a16:creationId xmlns:a16="http://schemas.microsoft.com/office/drawing/2014/main" id="{FD04DA95-22E3-4B1E-904D-B8FE117599D0}"/>
              </a:ext>
            </a:extLst>
          </p:cNvPr>
          <p:cNvSpPr>
            <a:spLocks noGrp="1"/>
          </p:cNvSpPr>
          <p:nvPr>
            <p:ph idx="1"/>
          </p:nvPr>
        </p:nvSpPr>
        <p:spPr/>
        <p:txBody>
          <a:bodyPr/>
          <a:lstStyle/>
          <a:p>
            <a:r>
              <a:rPr lang="en-US" dirty="0"/>
              <a:t>External time wasters are the people and environmental factors that waste your time</a:t>
            </a:r>
          </a:p>
          <a:p>
            <a:pPr lvl="1"/>
            <a:r>
              <a:rPr lang="en-US" dirty="0"/>
              <a:t>Interruptions, especially e-mail</a:t>
            </a:r>
          </a:p>
          <a:p>
            <a:pPr lvl="1"/>
            <a:r>
              <a:rPr lang="en-US" dirty="0"/>
              <a:t>Office socializing</a:t>
            </a:r>
          </a:p>
          <a:p>
            <a:pPr lvl="1"/>
            <a:r>
              <a:rPr lang="en-US" dirty="0"/>
              <a:t>Too many meetings</a:t>
            </a:r>
          </a:p>
          <a:p>
            <a:pPr lvl="1"/>
            <a:r>
              <a:rPr lang="en-US" dirty="0"/>
              <a:t>Unscheduled visitors</a:t>
            </a:r>
          </a:p>
          <a:p>
            <a:pPr lvl="1"/>
            <a:r>
              <a:rPr lang="en-US" dirty="0"/>
              <a:t>Unclear goals</a:t>
            </a:r>
          </a:p>
          <a:p>
            <a:pPr lvl="1"/>
            <a:r>
              <a:rPr lang="en-US" dirty="0"/>
              <a:t>Trying to get others to cooperate</a:t>
            </a:r>
          </a:p>
          <a:p>
            <a:pPr lvl="1"/>
            <a:r>
              <a:rPr lang="en-US" dirty="0"/>
              <a:t>Lack of resources or training </a:t>
            </a:r>
          </a:p>
          <a:p>
            <a:endParaRPr lang="en-US" dirty="0"/>
          </a:p>
        </p:txBody>
      </p:sp>
      <p:pic>
        <p:nvPicPr>
          <p:cNvPr id="4" name="Audio 3">
            <a:hlinkClick r:id="" action="ppaction://media"/>
            <a:extLst>
              <a:ext uri="{FF2B5EF4-FFF2-40B4-BE49-F238E27FC236}">
                <a16:creationId xmlns:a16="http://schemas.microsoft.com/office/drawing/2014/main" id="{502493BA-A62A-4A6B-BB71-0C2A395DF1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93998896"/>
      </p:ext>
    </p:extLst>
  </p:cSld>
  <p:clrMapOvr>
    <a:masterClrMapping/>
  </p:clrMapOvr>
  <mc:AlternateContent xmlns:mc="http://schemas.openxmlformats.org/markup-compatibility/2006">
    <mc:Choice xmlns:p14="http://schemas.microsoft.com/office/powerpoint/2010/main" Requires="p14">
      <p:transition spd="slow" p14:dur="2000" advTm="35722"/>
    </mc:Choice>
    <mc:Fallback>
      <p:transition spd="slow" advTm="35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2FBE2-CB5D-4BB2-832F-00FC690CF502}"/>
              </a:ext>
            </a:extLst>
          </p:cNvPr>
          <p:cNvSpPr>
            <a:spLocks noGrp="1"/>
          </p:cNvSpPr>
          <p:nvPr>
            <p:ph type="title"/>
          </p:nvPr>
        </p:nvSpPr>
        <p:spPr/>
        <p:txBody>
          <a:bodyPr/>
          <a:lstStyle/>
          <a:p>
            <a:r>
              <a:rPr lang="en-US" dirty="0"/>
              <a:t>Identify Internal Time Wasters</a:t>
            </a:r>
          </a:p>
        </p:txBody>
      </p:sp>
      <p:sp>
        <p:nvSpPr>
          <p:cNvPr id="3" name="Content Placeholder 2">
            <a:extLst>
              <a:ext uri="{FF2B5EF4-FFF2-40B4-BE49-F238E27FC236}">
                <a16:creationId xmlns:a16="http://schemas.microsoft.com/office/drawing/2014/main" id="{FD04DA95-22E3-4B1E-904D-B8FE117599D0}"/>
              </a:ext>
            </a:extLst>
          </p:cNvPr>
          <p:cNvSpPr>
            <a:spLocks noGrp="1"/>
          </p:cNvSpPr>
          <p:nvPr>
            <p:ph idx="1"/>
          </p:nvPr>
        </p:nvSpPr>
        <p:spPr/>
        <p:txBody>
          <a:bodyPr/>
          <a:lstStyle/>
          <a:p>
            <a:r>
              <a:rPr lang="en-US" dirty="0"/>
              <a:t>Internal time wasters are the ways you waste your own time</a:t>
            </a:r>
          </a:p>
          <a:p>
            <a:pPr lvl="1"/>
            <a:r>
              <a:rPr lang="en-US" dirty="0"/>
              <a:t>Procrastination </a:t>
            </a:r>
          </a:p>
          <a:p>
            <a:pPr lvl="1"/>
            <a:r>
              <a:rPr lang="en-US" dirty="0"/>
              <a:t>Lack of planning</a:t>
            </a:r>
          </a:p>
          <a:p>
            <a:pPr lvl="1"/>
            <a:r>
              <a:rPr lang="en-US" dirty="0"/>
              <a:t>Lack of priorities</a:t>
            </a:r>
          </a:p>
          <a:p>
            <a:pPr lvl="1"/>
            <a:r>
              <a:rPr lang="en-US" dirty="0"/>
              <a:t>Personal phone calls, e-mail, texting or Facebook</a:t>
            </a:r>
          </a:p>
          <a:p>
            <a:pPr lvl="1"/>
            <a:r>
              <a:rPr lang="en-US" dirty="0"/>
              <a:t>Not being able to say “no”</a:t>
            </a:r>
          </a:p>
          <a:p>
            <a:pPr lvl="1"/>
            <a:r>
              <a:rPr lang="en-US" dirty="0"/>
              <a:t>Unorganized work area</a:t>
            </a:r>
          </a:p>
          <a:p>
            <a:endParaRPr lang="en-US" dirty="0"/>
          </a:p>
        </p:txBody>
      </p:sp>
      <p:pic>
        <p:nvPicPr>
          <p:cNvPr id="4" name="Audio 3">
            <a:hlinkClick r:id="" action="ppaction://media"/>
            <a:extLst>
              <a:ext uri="{FF2B5EF4-FFF2-40B4-BE49-F238E27FC236}">
                <a16:creationId xmlns:a16="http://schemas.microsoft.com/office/drawing/2014/main" id="{84097119-1630-4998-B460-E6A8468899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60125614"/>
      </p:ext>
    </p:extLst>
  </p:cSld>
  <p:clrMapOvr>
    <a:masterClrMapping/>
  </p:clrMapOvr>
  <mc:AlternateContent xmlns:mc="http://schemas.openxmlformats.org/markup-compatibility/2006">
    <mc:Choice xmlns:p14="http://schemas.microsoft.com/office/powerpoint/2010/main" Requires="p14">
      <p:transition spd="slow" p14:dur="2000" advTm="39576"/>
    </mc:Choice>
    <mc:Fallback>
      <p:transition spd="slow" advTm="39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B04E8-815A-48B0-9397-36EC4ACECB2F}"/>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8861F6D4-FE43-4304-A933-387ACEF32EF5}"/>
              </a:ext>
            </a:extLst>
          </p:cNvPr>
          <p:cNvSpPr>
            <a:spLocks noGrp="1"/>
          </p:cNvSpPr>
          <p:nvPr>
            <p:ph idx="1"/>
          </p:nvPr>
        </p:nvSpPr>
        <p:spPr>
          <a:xfrm>
            <a:off x="3124200" y="1462015"/>
            <a:ext cx="8763000" cy="4941915"/>
          </a:xfrm>
        </p:spPr>
        <p:txBody>
          <a:bodyPr/>
          <a:lstStyle/>
          <a:p>
            <a:r>
              <a:rPr lang="en-US" dirty="0"/>
              <a:t>Time is finite – there is only so much of it. That is why it is so important for us to manage our time effectively at work</a:t>
            </a:r>
          </a:p>
          <a:p>
            <a:r>
              <a:rPr lang="en-US" dirty="0"/>
              <a:t>By effectively managing our time, we can avoid a stressed and less productive workplace and avoid cramming work and family and other personal needs into finite hours</a:t>
            </a:r>
          </a:p>
          <a:p>
            <a:r>
              <a:rPr lang="en-US" dirty="0"/>
              <a:t>There are ways in which we all waste time. Some are beyond our control. But many are within our control and these are the ones we need to work on </a:t>
            </a:r>
          </a:p>
          <a:p>
            <a:pPr marL="0" indent="0">
              <a:buNone/>
            </a:pPr>
            <a:endParaRPr lang="en-US" dirty="0"/>
          </a:p>
        </p:txBody>
      </p:sp>
      <p:pic>
        <p:nvPicPr>
          <p:cNvPr id="4" name="Audio 3">
            <a:hlinkClick r:id="" action="ppaction://media"/>
            <a:extLst>
              <a:ext uri="{FF2B5EF4-FFF2-40B4-BE49-F238E27FC236}">
                <a16:creationId xmlns:a16="http://schemas.microsoft.com/office/drawing/2014/main" id="{935437A2-CD7D-4556-9551-A0A0ADCDA2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29464437"/>
      </p:ext>
    </p:extLst>
  </p:cSld>
  <p:clrMapOvr>
    <a:masterClrMapping/>
  </p:clrMapOvr>
  <mc:AlternateContent xmlns:mc="http://schemas.openxmlformats.org/markup-compatibility/2006">
    <mc:Choice xmlns:p14="http://schemas.microsoft.com/office/powerpoint/2010/main" Requires="p14">
      <p:transition spd="slow" p14:dur="2000" advTm="38764"/>
    </mc:Choice>
    <mc:Fallback>
      <p:transition spd="slow" advTm="38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7699B-6B40-4AA1-BEA0-3F6536231E1D}"/>
              </a:ext>
            </a:extLst>
          </p:cNvPr>
          <p:cNvSpPr>
            <a:spLocks noGrp="1"/>
          </p:cNvSpPr>
          <p:nvPr>
            <p:ph type="title"/>
          </p:nvPr>
        </p:nvSpPr>
        <p:spPr/>
        <p:txBody>
          <a:bodyPr/>
          <a:lstStyle/>
          <a:p>
            <a:r>
              <a:rPr lang="en-US" dirty="0"/>
              <a:t>Review of Your BHS Benefits</a:t>
            </a:r>
          </a:p>
        </p:txBody>
      </p:sp>
      <p:sp>
        <p:nvSpPr>
          <p:cNvPr id="3" name="Text Placeholder 2">
            <a:extLst>
              <a:ext uri="{FF2B5EF4-FFF2-40B4-BE49-F238E27FC236}">
                <a16:creationId xmlns:a16="http://schemas.microsoft.com/office/drawing/2014/main" id="{3E136173-D0AF-4625-BBE0-19DD6EE9DB8E}"/>
              </a:ext>
            </a:extLst>
          </p:cNvPr>
          <p:cNvSpPr>
            <a:spLocks noGrp="1"/>
          </p:cNvSpPr>
          <p:nvPr>
            <p:ph type="body" idx="1"/>
          </p:nvPr>
        </p:nvSpPr>
        <p:spPr/>
        <p:txBody>
          <a:bodyPr/>
          <a:lstStyle/>
          <a:p>
            <a:r>
              <a:rPr lang="en-US" dirty="0"/>
              <a:t>State of Alabama</a:t>
            </a:r>
          </a:p>
        </p:txBody>
      </p:sp>
      <p:pic>
        <p:nvPicPr>
          <p:cNvPr id="4" name="Audio 3">
            <a:hlinkClick r:id="" action="ppaction://media"/>
            <a:extLst>
              <a:ext uri="{FF2B5EF4-FFF2-40B4-BE49-F238E27FC236}">
                <a16:creationId xmlns:a16="http://schemas.microsoft.com/office/drawing/2014/main" id="{C836E639-FA21-4A2B-B6E6-C10223C9DB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1662663"/>
      </p:ext>
    </p:extLst>
  </p:cSld>
  <p:clrMapOvr>
    <a:masterClrMapping/>
  </p:clrMapOvr>
  <mc:AlternateContent xmlns:mc="http://schemas.openxmlformats.org/markup-compatibility/2006">
    <mc:Choice xmlns:p14="http://schemas.microsoft.com/office/powerpoint/2010/main" Requires="p14">
      <p:transition spd="slow" p14:dur="2000" advTm="12339"/>
    </mc:Choice>
    <mc:Fallback>
      <p:transition spd="slow" advTm="12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DB970A-25C4-4367-AC9C-B8F284CEF2B6}"/>
              </a:ext>
            </a:extLst>
          </p:cNvPr>
          <p:cNvSpPr>
            <a:spLocks noGrp="1"/>
          </p:cNvSpPr>
          <p:nvPr>
            <p:ph type="title"/>
          </p:nvPr>
        </p:nvSpPr>
        <p:spPr/>
        <p:txBody>
          <a:bodyPr/>
          <a:lstStyle/>
          <a:p>
            <a:r>
              <a:rPr lang="en-US" dirty="0"/>
              <a:t>About BHS: At a Glance</a:t>
            </a:r>
          </a:p>
        </p:txBody>
      </p:sp>
      <p:grpSp>
        <p:nvGrpSpPr>
          <p:cNvPr id="8" name="Group 7">
            <a:extLst>
              <a:ext uri="{FF2B5EF4-FFF2-40B4-BE49-F238E27FC236}">
                <a16:creationId xmlns:a16="http://schemas.microsoft.com/office/drawing/2014/main" id="{384090F4-E698-4B50-95D7-DE238C93DFD8}"/>
              </a:ext>
            </a:extLst>
          </p:cNvPr>
          <p:cNvGrpSpPr/>
          <p:nvPr/>
        </p:nvGrpSpPr>
        <p:grpSpPr>
          <a:xfrm>
            <a:off x="914400" y="2438400"/>
            <a:ext cx="5029200" cy="3908761"/>
            <a:chOff x="1371600" y="2285999"/>
            <a:chExt cx="4724400" cy="2043118"/>
          </a:xfrm>
        </p:grpSpPr>
        <p:sp>
          <p:nvSpPr>
            <p:cNvPr id="6" name="TextBox 5">
              <a:extLst>
                <a:ext uri="{FF2B5EF4-FFF2-40B4-BE49-F238E27FC236}">
                  <a16:creationId xmlns:a16="http://schemas.microsoft.com/office/drawing/2014/main" id="{9EFC5AD7-7B8B-46C4-B5FF-F8B75C6B2B04}"/>
                </a:ext>
              </a:extLst>
            </p:cNvPr>
            <p:cNvSpPr txBox="1"/>
            <p:nvPr/>
          </p:nvSpPr>
          <p:spPr>
            <a:xfrm>
              <a:off x="2044469" y="2285999"/>
              <a:ext cx="3579091" cy="2043118"/>
            </a:xfrm>
            <a:prstGeom prst="rect">
              <a:avLst/>
            </a:prstGeom>
            <a:noFill/>
          </p:spPr>
          <p:txBody>
            <a:bodyPr wrap="square" rtlCol="0">
              <a:spAutoFit/>
            </a:bodyPr>
            <a:lstStyle/>
            <a:p>
              <a:r>
                <a:rPr lang="en-US" sz="3200" b="1" dirty="0"/>
                <a:t>Our mission </a:t>
              </a:r>
            </a:p>
            <a:p>
              <a:r>
                <a:rPr lang="en-US" sz="2400" dirty="0">
                  <a:solidFill>
                    <a:srgbClr val="0070C0"/>
                  </a:solidFill>
                </a:rPr>
                <a:t>To provide comprehensive behavioral health services to employers and their beneficiaries which are high quality, cost effective, uniformly accessible, and managed within a least restrictive treatment approach.</a:t>
              </a:r>
            </a:p>
          </p:txBody>
        </p:sp>
        <p:sp>
          <p:nvSpPr>
            <p:cNvPr id="7" name="Double Brace 6">
              <a:extLst>
                <a:ext uri="{FF2B5EF4-FFF2-40B4-BE49-F238E27FC236}">
                  <a16:creationId xmlns:a16="http://schemas.microsoft.com/office/drawing/2014/main" id="{2C35B9FD-3452-47C5-B5A0-BA391994A045}"/>
                </a:ext>
              </a:extLst>
            </p:cNvPr>
            <p:cNvSpPr/>
            <p:nvPr/>
          </p:nvSpPr>
          <p:spPr>
            <a:xfrm>
              <a:off x="1371600" y="2285999"/>
              <a:ext cx="4724400" cy="2031325"/>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 name="Rectangle 8">
            <a:extLst>
              <a:ext uri="{FF2B5EF4-FFF2-40B4-BE49-F238E27FC236}">
                <a16:creationId xmlns:a16="http://schemas.microsoft.com/office/drawing/2014/main" id="{6BC47A30-F8AC-4E01-B25B-F12459A9EFEA}"/>
              </a:ext>
            </a:extLst>
          </p:cNvPr>
          <p:cNvSpPr/>
          <p:nvPr/>
        </p:nvSpPr>
        <p:spPr>
          <a:xfrm>
            <a:off x="6248402" y="1676400"/>
            <a:ext cx="5584371" cy="4670761"/>
          </a:xfrm>
          <a:prstGeom prst="rect">
            <a:avLst/>
          </a:prstGeom>
        </p:spPr>
        <p:txBody>
          <a:bodyPr wrap="square" numCol="1" spcCol="182880">
            <a:noAutofit/>
          </a:bodyPr>
          <a:lstStyle/>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30+ Years in Business</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750,000+ Covered Lives Nationally</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87% Client Retention</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Employee-Owned </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Birmingham, AL Headquarters;</a:t>
            </a:r>
            <a:br>
              <a:rPr lang="en-US" sz="2400" dirty="0">
                <a:latin typeface="Arial" pitchFamily="34" charset="0"/>
              </a:rPr>
            </a:br>
            <a:r>
              <a:rPr lang="en-US" sz="2400" dirty="0">
                <a:latin typeface="Arial" pitchFamily="34" charset="0"/>
              </a:rPr>
              <a:t>Midwest Regional Office (Chicago) </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96% Patient Satisfaction Rate</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“Open” Preferred Provider </a:t>
            </a:r>
            <a:br>
              <a:rPr lang="en-US" sz="2400" dirty="0">
                <a:latin typeface="Arial" pitchFamily="34" charset="0"/>
              </a:rPr>
            </a:br>
            <a:r>
              <a:rPr lang="en-US" sz="2400" dirty="0">
                <a:latin typeface="Arial" pitchFamily="34" charset="0"/>
              </a:rPr>
              <a:t>Network of 25,000+ Providers</a:t>
            </a:r>
          </a:p>
          <a:p>
            <a:pPr marL="285750" indent="-285750">
              <a:lnSpc>
                <a:spcPct val="90000"/>
              </a:lnSpc>
              <a:spcBef>
                <a:spcPts val="0"/>
              </a:spcBef>
              <a:spcAft>
                <a:spcPts val="1200"/>
              </a:spcAft>
              <a:buClr>
                <a:srgbClr val="0070C0"/>
              </a:buClr>
              <a:buFont typeface="Wingdings 3" panose="05040102010807070707" pitchFamily="18" charset="2"/>
              <a:buChar char="}"/>
            </a:pPr>
            <a:r>
              <a:rPr lang="en-US" sz="2400" dirty="0">
                <a:latin typeface="Arial" pitchFamily="34" charset="0"/>
              </a:rPr>
              <a:t>3% Staff Turnover Rate</a:t>
            </a:r>
          </a:p>
        </p:txBody>
      </p:sp>
      <p:pic>
        <p:nvPicPr>
          <p:cNvPr id="2" name="Audio 1">
            <a:hlinkClick r:id="" action="ppaction://media"/>
            <a:extLst>
              <a:ext uri="{FF2B5EF4-FFF2-40B4-BE49-F238E27FC236}">
                <a16:creationId xmlns:a16="http://schemas.microsoft.com/office/drawing/2014/main" id="{FA439AE5-3C66-4EB1-A270-D19B7B7B76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20198928"/>
      </p:ext>
    </p:extLst>
  </p:cSld>
  <p:clrMapOvr>
    <a:masterClrMapping/>
  </p:clrMapOvr>
  <mc:AlternateContent xmlns:mc="http://schemas.openxmlformats.org/markup-compatibility/2006">
    <mc:Choice xmlns:p14="http://schemas.microsoft.com/office/powerpoint/2010/main" Requires="p14">
      <p:transition spd="slow" p14:dur="2000" advTm="14011"/>
    </mc:Choice>
    <mc:Fallback>
      <p:transition spd="slow" advTm="14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4305E-2972-4765-86CF-C65FCEC9E133}"/>
              </a:ext>
            </a:extLst>
          </p:cNvPr>
          <p:cNvSpPr>
            <a:spLocks noGrp="1"/>
          </p:cNvSpPr>
          <p:nvPr>
            <p:ph type="title"/>
          </p:nvPr>
        </p:nvSpPr>
        <p:spPr/>
        <p:txBody>
          <a:bodyPr/>
          <a:lstStyle/>
          <a:p>
            <a:r>
              <a:rPr lang="en-US" dirty="0"/>
              <a:t>Is It A Priority? </a:t>
            </a:r>
          </a:p>
        </p:txBody>
      </p:sp>
      <p:sp>
        <p:nvSpPr>
          <p:cNvPr id="3" name="Content Placeholder 2">
            <a:extLst>
              <a:ext uri="{FF2B5EF4-FFF2-40B4-BE49-F238E27FC236}">
                <a16:creationId xmlns:a16="http://schemas.microsoft.com/office/drawing/2014/main" id="{C03DE635-0FD9-4C17-8F1E-AA5E4440497D}"/>
              </a:ext>
            </a:extLst>
          </p:cNvPr>
          <p:cNvSpPr>
            <a:spLocks noGrp="1"/>
          </p:cNvSpPr>
          <p:nvPr>
            <p:ph idx="1"/>
          </p:nvPr>
        </p:nvSpPr>
        <p:spPr>
          <a:xfrm>
            <a:off x="3074095" y="1449489"/>
            <a:ext cx="8763000" cy="4941915"/>
          </a:xfrm>
        </p:spPr>
        <p:txBody>
          <a:bodyPr>
            <a:normAutofit lnSpcReduction="10000"/>
          </a:bodyPr>
          <a:lstStyle/>
          <a:p>
            <a:r>
              <a:rPr lang="en-US" dirty="0"/>
              <a:t>“Busyness” can keep you from accomplishing anything meaningful</a:t>
            </a:r>
          </a:p>
          <a:p>
            <a:r>
              <a:rPr lang="en-US" dirty="0"/>
              <a:t>The least effective person you know has the same amount of time as does the most effective person you know</a:t>
            </a:r>
          </a:p>
          <a:p>
            <a:r>
              <a:rPr lang="en-US" dirty="0"/>
              <a:t>Focus your efforts on your priorities</a:t>
            </a:r>
          </a:p>
          <a:p>
            <a:r>
              <a:rPr lang="en-US" dirty="0"/>
              <a:t>Urgent issues, whether yours or someone else’s, are not necessarily priority issues</a:t>
            </a:r>
          </a:p>
          <a:p>
            <a:r>
              <a:rPr lang="en-US" dirty="0"/>
              <a:t>Not all important activities are equal, and “good” activities can get in the way of your true priorities</a:t>
            </a:r>
          </a:p>
          <a:p>
            <a:endParaRPr lang="en-US" dirty="0"/>
          </a:p>
        </p:txBody>
      </p:sp>
      <p:pic>
        <p:nvPicPr>
          <p:cNvPr id="4" name="Audio 3">
            <a:hlinkClick r:id="" action="ppaction://media"/>
            <a:extLst>
              <a:ext uri="{FF2B5EF4-FFF2-40B4-BE49-F238E27FC236}">
                <a16:creationId xmlns:a16="http://schemas.microsoft.com/office/drawing/2014/main" id="{3D200C77-610B-4878-8AD1-A358035B84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19677397"/>
      </p:ext>
    </p:extLst>
  </p:cSld>
  <p:clrMapOvr>
    <a:masterClrMapping/>
  </p:clrMapOvr>
  <mc:AlternateContent xmlns:mc="http://schemas.openxmlformats.org/markup-compatibility/2006">
    <mc:Choice xmlns:p14="http://schemas.microsoft.com/office/powerpoint/2010/main" Requires="p14">
      <p:transition spd="slow" p14:dur="2000" advTm="36488"/>
    </mc:Choice>
    <mc:Fallback>
      <p:transition spd="slow" advTm="36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3D7D80E-F66B-45D5-8CB0-C4EADE25D4CC}"/>
              </a:ext>
            </a:extLst>
          </p:cNvPr>
          <p:cNvSpPr/>
          <p:nvPr/>
        </p:nvSpPr>
        <p:spPr>
          <a:xfrm>
            <a:off x="1828800" y="2212910"/>
            <a:ext cx="4800600" cy="1828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761079A-851B-44B7-95C5-A7F57F7EB8CB}"/>
              </a:ext>
            </a:extLst>
          </p:cNvPr>
          <p:cNvSpPr txBox="1"/>
          <p:nvPr/>
        </p:nvSpPr>
        <p:spPr>
          <a:xfrm>
            <a:off x="3427044" y="2289110"/>
            <a:ext cx="3049956" cy="1631216"/>
          </a:xfrm>
          <a:prstGeom prst="rect">
            <a:avLst/>
          </a:prstGeom>
          <a:noFill/>
        </p:spPr>
        <p:txBody>
          <a:bodyPr wrap="square" rtlCol="0">
            <a:spAutoFit/>
          </a:bodyPr>
          <a:lstStyle/>
          <a:p>
            <a:r>
              <a:rPr lang="en-US" sz="2800" b="1" dirty="0"/>
              <a:t>Behavioral</a:t>
            </a:r>
          </a:p>
          <a:p>
            <a:r>
              <a:rPr lang="en-US" b="1" dirty="0"/>
              <a:t>Speak with Counselors</a:t>
            </a:r>
          </a:p>
          <a:p>
            <a:r>
              <a:rPr lang="en-US" dirty="0"/>
              <a:t>Referrals for mental/ behavioral health &amp; substance abuse issues</a:t>
            </a:r>
          </a:p>
        </p:txBody>
      </p:sp>
      <p:sp>
        <p:nvSpPr>
          <p:cNvPr id="22" name="Rectangle 21">
            <a:extLst>
              <a:ext uri="{FF2B5EF4-FFF2-40B4-BE49-F238E27FC236}">
                <a16:creationId xmlns:a16="http://schemas.microsoft.com/office/drawing/2014/main" id="{1C1782D9-95B3-45EE-B969-0B0C38A96DA7}"/>
              </a:ext>
            </a:extLst>
          </p:cNvPr>
          <p:cNvSpPr/>
          <p:nvPr/>
        </p:nvSpPr>
        <p:spPr>
          <a:xfrm>
            <a:off x="7114903" y="2208556"/>
            <a:ext cx="4800600" cy="1828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CBD7B0F-1A1D-4B05-BB88-46DD06AFEC14}"/>
              </a:ext>
            </a:extLst>
          </p:cNvPr>
          <p:cNvSpPr txBox="1"/>
          <p:nvPr/>
        </p:nvSpPr>
        <p:spPr>
          <a:xfrm>
            <a:off x="8684844" y="2286000"/>
            <a:ext cx="3049956" cy="1631216"/>
          </a:xfrm>
          <a:prstGeom prst="rect">
            <a:avLst/>
          </a:prstGeom>
          <a:noFill/>
        </p:spPr>
        <p:txBody>
          <a:bodyPr wrap="square" rtlCol="0">
            <a:spAutoFit/>
          </a:bodyPr>
          <a:lstStyle/>
          <a:p>
            <a:r>
              <a:rPr lang="en-US" sz="2800" b="1" dirty="0"/>
              <a:t>Financial</a:t>
            </a:r>
          </a:p>
          <a:p>
            <a:r>
              <a:rPr lang="en-US" b="1" dirty="0"/>
              <a:t>Speak with Advisors</a:t>
            </a:r>
          </a:p>
          <a:p>
            <a:r>
              <a:rPr lang="en-US" dirty="0"/>
              <a:t>Assistance with budgeting, estate planning, college, debt restructuring, etc.</a:t>
            </a:r>
          </a:p>
        </p:txBody>
      </p:sp>
      <p:sp>
        <p:nvSpPr>
          <p:cNvPr id="26" name="Rectangle 25">
            <a:extLst>
              <a:ext uri="{FF2B5EF4-FFF2-40B4-BE49-F238E27FC236}">
                <a16:creationId xmlns:a16="http://schemas.microsoft.com/office/drawing/2014/main" id="{FAFBA543-6C9C-4C5C-A11B-BD113F513A0D}"/>
              </a:ext>
            </a:extLst>
          </p:cNvPr>
          <p:cNvSpPr/>
          <p:nvPr/>
        </p:nvSpPr>
        <p:spPr>
          <a:xfrm>
            <a:off x="7086600" y="4503662"/>
            <a:ext cx="4800600" cy="1828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97F30EE4-3FDD-4D4F-8F35-5E9D89CB48EB}"/>
              </a:ext>
            </a:extLst>
          </p:cNvPr>
          <p:cNvSpPr txBox="1"/>
          <p:nvPr/>
        </p:nvSpPr>
        <p:spPr>
          <a:xfrm>
            <a:off x="8684843" y="4579862"/>
            <a:ext cx="3230659" cy="1631216"/>
          </a:xfrm>
          <a:prstGeom prst="rect">
            <a:avLst/>
          </a:prstGeom>
          <a:noFill/>
        </p:spPr>
        <p:txBody>
          <a:bodyPr wrap="square" rtlCol="0">
            <a:spAutoFit/>
          </a:bodyPr>
          <a:lstStyle/>
          <a:p>
            <a:r>
              <a:rPr lang="en-US" sz="2800" b="1" dirty="0"/>
              <a:t>Well-Being</a:t>
            </a:r>
          </a:p>
          <a:p>
            <a:r>
              <a:rPr lang="en-US" b="1" dirty="0"/>
              <a:t>Speak with Work/Life Specialists</a:t>
            </a:r>
          </a:p>
          <a:p>
            <a:r>
              <a:rPr lang="en-US" dirty="0"/>
              <a:t>Help with stress, emotional health, work/life balance, etc.</a:t>
            </a:r>
          </a:p>
        </p:txBody>
      </p:sp>
      <p:sp>
        <p:nvSpPr>
          <p:cNvPr id="24" name="Rectangle 23">
            <a:extLst>
              <a:ext uri="{FF2B5EF4-FFF2-40B4-BE49-F238E27FC236}">
                <a16:creationId xmlns:a16="http://schemas.microsoft.com/office/drawing/2014/main" id="{47259C61-8FDC-4965-AAB7-B97E79F3F565}"/>
              </a:ext>
            </a:extLst>
          </p:cNvPr>
          <p:cNvSpPr/>
          <p:nvPr/>
        </p:nvSpPr>
        <p:spPr>
          <a:xfrm>
            <a:off x="1828800" y="4498910"/>
            <a:ext cx="4800600" cy="1828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8589FAE-C692-496D-9F90-8177198391C2}"/>
              </a:ext>
            </a:extLst>
          </p:cNvPr>
          <p:cNvSpPr txBox="1"/>
          <p:nvPr/>
        </p:nvSpPr>
        <p:spPr>
          <a:xfrm>
            <a:off x="3427044" y="4575110"/>
            <a:ext cx="3049956" cy="1631216"/>
          </a:xfrm>
          <a:prstGeom prst="rect">
            <a:avLst/>
          </a:prstGeom>
          <a:noFill/>
        </p:spPr>
        <p:txBody>
          <a:bodyPr wrap="square" rtlCol="0">
            <a:spAutoFit/>
          </a:bodyPr>
          <a:lstStyle/>
          <a:p>
            <a:r>
              <a:rPr lang="en-US" sz="2800" b="1" dirty="0"/>
              <a:t>Eldercare</a:t>
            </a:r>
          </a:p>
          <a:p>
            <a:r>
              <a:rPr lang="en-US" b="1" dirty="0"/>
              <a:t>Speak with Professionals</a:t>
            </a:r>
          </a:p>
          <a:p>
            <a:r>
              <a:rPr lang="en-US" dirty="0"/>
              <a:t>Help with nursing home &amp; assisted living placement, caregiver issues, etc.</a:t>
            </a:r>
          </a:p>
        </p:txBody>
      </p:sp>
      <p:sp>
        <p:nvSpPr>
          <p:cNvPr id="2" name="Rectangle 1">
            <a:extLst>
              <a:ext uri="{FF2B5EF4-FFF2-40B4-BE49-F238E27FC236}">
                <a16:creationId xmlns:a16="http://schemas.microsoft.com/office/drawing/2014/main" id="{4B8CAB71-CFFE-4EFB-B74E-E8BB395B2B06}"/>
              </a:ext>
            </a:extLst>
          </p:cNvPr>
          <p:cNvSpPr/>
          <p:nvPr/>
        </p:nvSpPr>
        <p:spPr>
          <a:xfrm>
            <a:off x="2819400" y="1335800"/>
            <a:ext cx="9067800" cy="769441"/>
          </a:xfrm>
          <a:prstGeom prst="rect">
            <a:avLst/>
          </a:prstGeom>
        </p:spPr>
        <p:txBody>
          <a:bodyPr wrap="square">
            <a:spAutoFit/>
          </a:bodyPr>
          <a:lstStyle/>
          <a:p>
            <a:pPr algn="ctr"/>
            <a:r>
              <a:rPr lang="en-US" sz="2200" dirty="0">
                <a:latin typeface="Helvetica" panose="020B0604020202020204" pitchFamily="34" charset="0"/>
                <a:cs typeface="Helvetica" panose="020B0604020202020204" pitchFamily="34" charset="0"/>
              </a:rPr>
              <a:t>All employees and dependents may receive up to </a:t>
            </a:r>
            <a:br>
              <a:rPr lang="en-US" sz="2200" dirty="0">
                <a:latin typeface="Helvetica" panose="020B0604020202020204" pitchFamily="34" charset="0"/>
                <a:cs typeface="Helvetica" panose="020B0604020202020204" pitchFamily="34" charset="0"/>
              </a:rPr>
            </a:br>
            <a:r>
              <a:rPr lang="en-US" sz="2200" dirty="0">
                <a:latin typeface="Helvetica" panose="020B0604020202020204" pitchFamily="34" charset="0"/>
                <a:cs typeface="Helvetica" panose="020B0604020202020204" pitchFamily="34" charset="0"/>
              </a:rPr>
              <a:t>three (3) visits/consults at no charge each year.</a:t>
            </a:r>
          </a:p>
        </p:txBody>
      </p:sp>
      <p:sp>
        <p:nvSpPr>
          <p:cNvPr id="18" name="Title 7">
            <a:extLst>
              <a:ext uri="{FF2B5EF4-FFF2-40B4-BE49-F238E27FC236}">
                <a16:creationId xmlns:a16="http://schemas.microsoft.com/office/drawing/2014/main" id="{4ED70C3C-B2C5-4B3D-B7F5-4BD39CEAA845}"/>
              </a:ext>
            </a:extLst>
          </p:cNvPr>
          <p:cNvSpPr>
            <a:spLocks noGrp="1"/>
          </p:cNvSpPr>
          <p:nvPr>
            <p:ph type="title"/>
          </p:nvPr>
        </p:nvSpPr>
        <p:spPr>
          <a:xfrm>
            <a:off x="2923903" y="-2202"/>
            <a:ext cx="8382000" cy="1223963"/>
          </a:xfrm>
        </p:spPr>
        <p:txBody>
          <a:bodyPr>
            <a:normAutofit fontScale="90000"/>
          </a:bodyPr>
          <a:lstStyle/>
          <a:p>
            <a:pPr marL="1317625" algn="l"/>
            <a:r>
              <a:rPr lang="en-US" dirty="0"/>
              <a:t>State of Alabama: EAP Benefits</a:t>
            </a:r>
          </a:p>
        </p:txBody>
      </p:sp>
      <p:grpSp>
        <p:nvGrpSpPr>
          <p:cNvPr id="9" name="Group 8">
            <a:extLst>
              <a:ext uri="{FF2B5EF4-FFF2-40B4-BE49-F238E27FC236}">
                <a16:creationId xmlns:a16="http://schemas.microsoft.com/office/drawing/2014/main" id="{76B50F0B-7D1B-4E99-B6BF-4EF02F72A793}"/>
              </a:ext>
            </a:extLst>
          </p:cNvPr>
          <p:cNvGrpSpPr/>
          <p:nvPr/>
        </p:nvGrpSpPr>
        <p:grpSpPr>
          <a:xfrm>
            <a:off x="1987088" y="4738165"/>
            <a:ext cx="1371600" cy="1371600"/>
            <a:chOff x="1998105" y="4738165"/>
            <a:chExt cx="1371600" cy="1371600"/>
          </a:xfrm>
        </p:grpSpPr>
        <p:sp>
          <p:nvSpPr>
            <p:cNvPr id="3" name="Oval 2">
              <a:extLst>
                <a:ext uri="{FF2B5EF4-FFF2-40B4-BE49-F238E27FC236}">
                  <a16:creationId xmlns:a16="http://schemas.microsoft.com/office/drawing/2014/main" id="{C0D36601-5AA2-4E70-8870-9B1A896467FC}"/>
                </a:ext>
              </a:extLst>
            </p:cNvPr>
            <p:cNvSpPr/>
            <p:nvPr/>
          </p:nvSpPr>
          <p:spPr>
            <a:xfrm>
              <a:off x="1998105" y="4738165"/>
              <a:ext cx="1371600" cy="1371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D6F6406-D3B0-4042-90DD-DBE3C74800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9787" y="5039281"/>
              <a:ext cx="788236" cy="769369"/>
            </a:xfrm>
            <a:prstGeom prst="rect">
              <a:avLst/>
            </a:prstGeom>
          </p:spPr>
        </p:pic>
      </p:grpSp>
      <p:grpSp>
        <p:nvGrpSpPr>
          <p:cNvPr id="8" name="Group 7">
            <a:extLst>
              <a:ext uri="{FF2B5EF4-FFF2-40B4-BE49-F238E27FC236}">
                <a16:creationId xmlns:a16="http://schemas.microsoft.com/office/drawing/2014/main" id="{7D065625-82B3-489A-A975-5E7BE0B8007E}"/>
              </a:ext>
            </a:extLst>
          </p:cNvPr>
          <p:cNvGrpSpPr/>
          <p:nvPr/>
        </p:nvGrpSpPr>
        <p:grpSpPr>
          <a:xfrm>
            <a:off x="1987088" y="2437156"/>
            <a:ext cx="1371600" cy="1371600"/>
            <a:chOff x="1976072" y="2437156"/>
            <a:chExt cx="1371600" cy="1371600"/>
          </a:xfrm>
        </p:grpSpPr>
        <p:sp>
          <p:nvSpPr>
            <p:cNvPr id="30" name="Oval 29">
              <a:extLst>
                <a:ext uri="{FF2B5EF4-FFF2-40B4-BE49-F238E27FC236}">
                  <a16:creationId xmlns:a16="http://schemas.microsoft.com/office/drawing/2014/main" id="{DF3DEE06-19FE-4878-8574-61743201FB1B}"/>
                </a:ext>
              </a:extLst>
            </p:cNvPr>
            <p:cNvSpPr/>
            <p:nvPr/>
          </p:nvSpPr>
          <p:spPr>
            <a:xfrm>
              <a:off x="1976072" y="2437156"/>
              <a:ext cx="1371600" cy="1371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E10CA75-D19D-4A33-8493-E4DDF334B1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2073" y="2702955"/>
              <a:ext cx="659599" cy="840003"/>
            </a:xfrm>
            <a:prstGeom prst="rect">
              <a:avLst/>
            </a:prstGeom>
          </p:spPr>
        </p:pic>
      </p:grpSp>
      <p:sp>
        <p:nvSpPr>
          <p:cNvPr id="31" name="Oval 30">
            <a:extLst>
              <a:ext uri="{FF2B5EF4-FFF2-40B4-BE49-F238E27FC236}">
                <a16:creationId xmlns:a16="http://schemas.microsoft.com/office/drawing/2014/main" id="{3E71D931-2D6C-4528-8D30-799B56BEE487}"/>
              </a:ext>
            </a:extLst>
          </p:cNvPr>
          <p:cNvSpPr/>
          <p:nvPr/>
        </p:nvSpPr>
        <p:spPr>
          <a:xfrm>
            <a:off x="7199922" y="2415808"/>
            <a:ext cx="1371600" cy="1371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C78B27E3-7D01-4835-9853-374F97C6504B}"/>
              </a:ext>
            </a:extLst>
          </p:cNvPr>
          <p:cNvGrpSpPr/>
          <p:nvPr/>
        </p:nvGrpSpPr>
        <p:grpSpPr>
          <a:xfrm>
            <a:off x="7199922" y="4704918"/>
            <a:ext cx="1371600" cy="1371600"/>
            <a:chOff x="9486900" y="4797200"/>
            <a:chExt cx="1371600" cy="1371600"/>
          </a:xfrm>
        </p:grpSpPr>
        <p:sp>
          <p:nvSpPr>
            <p:cNvPr id="32" name="Oval 31">
              <a:extLst>
                <a:ext uri="{FF2B5EF4-FFF2-40B4-BE49-F238E27FC236}">
                  <a16:creationId xmlns:a16="http://schemas.microsoft.com/office/drawing/2014/main" id="{86606106-2842-43C8-8664-DEB674E12F05}"/>
                </a:ext>
              </a:extLst>
            </p:cNvPr>
            <p:cNvSpPr/>
            <p:nvPr/>
          </p:nvSpPr>
          <p:spPr>
            <a:xfrm>
              <a:off x="9486900" y="4797200"/>
              <a:ext cx="1371600" cy="13716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0C3AC3F-6022-42C7-BF4A-69909AEB40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01576" y="5147301"/>
              <a:ext cx="942248" cy="671399"/>
            </a:xfrm>
            <a:prstGeom prst="rect">
              <a:avLst/>
            </a:prstGeom>
          </p:spPr>
        </p:pic>
      </p:grpSp>
      <p:pic>
        <p:nvPicPr>
          <p:cNvPr id="15" name="Picture 14">
            <a:extLst>
              <a:ext uri="{FF2B5EF4-FFF2-40B4-BE49-F238E27FC236}">
                <a16:creationId xmlns:a16="http://schemas.microsoft.com/office/drawing/2014/main" id="{2C0FD32E-20FA-4FCB-9F8A-56947EE9A3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0313" y="2764348"/>
            <a:ext cx="850818" cy="674521"/>
          </a:xfrm>
          <a:prstGeom prst="rect">
            <a:avLst/>
          </a:prstGeom>
        </p:spPr>
      </p:pic>
      <p:pic>
        <p:nvPicPr>
          <p:cNvPr id="4" name="Audio 3">
            <a:hlinkClick r:id="" action="ppaction://media"/>
            <a:extLst>
              <a:ext uri="{FF2B5EF4-FFF2-40B4-BE49-F238E27FC236}">
                <a16:creationId xmlns:a16="http://schemas.microsoft.com/office/drawing/2014/main" id="{D2BFC0F5-E953-483C-8B18-7356DBAB473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82127907"/>
      </p:ext>
    </p:extLst>
  </p:cSld>
  <p:clrMapOvr>
    <a:masterClrMapping/>
  </p:clrMapOvr>
  <mc:AlternateContent xmlns:mc="http://schemas.openxmlformats.org/markup-compatibility/2006">
    <mc:Choice xmlns:p14="http://schemas.microsoft.com/office/powerpoint/2010/main" Requires="p14">
      <p:transition spd="slow" p14:dur="2000" advTm="97370"/>
    </mc:Choice>
    <mc:Fallback>
      <p:transition spd="slow" advTm="97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dirty="0"/>
              <a:t>Accessing the EAP</a:t>
            </a:r>
          </a:p>
        </p:txBody>
      </p:sp>
      <p:sp>
        <p:nvSpPr>
          <p:cNvPr id="14339" name="Rectangle 3"/>
          <p:cNvSpPr>
            <a:spLocks noGrp="1" noChangeArrowheads="1"/>
          </p:cNvSpPr>
          <p:nvPr>
            <p:ph idx="1"/>
          </p:nvPr>
        </p:nvSpPr>
        <p:spPr>
          <a:xfrm>
            <a:off x="3886200" y="1490261"/>
            <a:ext cx="8153399" cy="4300939"/>
          </a:xfrm>
        </p:spPr>
        <p:txBody>
          <a:bodyPr>
            <a:noAutofit/>
          </a:bodyPr>
          <a:lstStyle/>
          <a:p>
            <a:pPr marL="0" indent="0">
              <a:spcAft>
                <a:spcPts val="0"/>
              </a:spcAft>
              <a:buNone/>
            </a:pPr>
            <a:r>
              <a:rPr lang="en-US" sz="2400" b="1" dirty="0"/>
              <a:t>Begins with a call to BHS: 800-245-1150</a:t>
            </a:r>
          </a:p>
          <a:p>
            <a:pPr marL="0" indent="0">
              <a:spcAft>
                <a:spcPts val="0"/>
              </a:spcAft>
              <a:buNone/>
            </a:pPr>
            <a:r>
              <a:rPr lang="en-US" sz="2300" dirty="0"/>
              <a:t>BHS Care Coordinator is available Monday-Friday</a:t>
            </a:r>
            <a:br>
              <a:rPr lang="en-US" sz="2300" dirty="0"/>
            </a:br>
            <a:r>
              <a:rPr lang="en-US" sz="2300" dirty="0"/>
              <a:t>from 8:00-5:00 CT</a:t>
            </a:r>
          </a:p>
          <a:p>
            <a:pPr marL="0" indent="0">
              <a:spcAft>
                <a:spcPts val="0"/>
              </a:spcAft>
              <a:buNone/>
            </a:pPr>
            <a:endParaRPr lang="en-US" sz="2400" b="1" dirty="0"/>
          </a:p>
          <a:p>
            <a:pPr marL="0" indent="0">
              <a:spcAft>
                <a:spcPts val="0"/>
              </a:spcAft>
              <a:buNone/>
            </a:pPr>
            <a:r>
              <a:rPr lang="en-US" sz="2400" b="1" dirty="0"/>
              <a:t>Your BHS Care Coordinator will:</a:t>
            </a:r>
          </a:p>
          <a:p>
            <a:pPr indent="-227013">
              <a:spcAft>
                <a:spcPts val="0"/>
              </a:spcAft>
            </a:pPr>
            <a:r>
              <a:rPr lang="en-US" sz="2300" dirty="0"/>
              <a:t>Verify personal information to confirm benefit eligibility </a:t>
            </a:r>
          </a:p>
          <a:p>
            <a:pPr indent="-227013">
              <a:spcAft>
                <a:spcPts val="0"/>
              </a:spcAft>
            </a:pPr>
            <a:r>
              <a:rPr lang="en-US" sz="2300" dirty="0"/>
              <a:t>Ask a few questions about needs and preferences </a:t>
            </a:r>
          </a:p>
          <a:p>
            <a:pPr indent="-227013">
              <a:spcAft>
                <a:spcPts val="0"/>
              </a:spcAft>
            </a:pPr>
            <a:r>
              <a:rPr lang="en-US" sz="2300" dirty="0"/>
              <a:t>Assist in referring to the appropriate counselor or provider </a:t>
            </a:r>
          </a:p>
          <a:p>
            <a:pPr marL="0" indent="0">
              <a:spcAft>
                <a:spcPts val="0"/>
              </a:spcAft>
              <a:buNone/>
            </a:pPr>
            <a:endParaRPr lang="en-US" sz="2400" b="1" dirty="0"/>
          </a:p>
          <a:p>
            <a:pPr marL="0" indent="0">
              <a:spcAft>
                <a:spcPts val="0"/>
              </a:spcAft>
              <a:buNone/>
            </a:pPr>
            <a:r>
              <a:rPr lang="en-US" sz="2400" b="1" i="1" dirty="0"/>
              <a:t>After hour, weekend and holiday calls answered by licensed mental health professionals – never an automated response system</a:t>
            </a:r>
          </a:p>
        </p:txBody>
      </p:sp>
      <p:pic>
        <p:nvPicPr>
          <p:cNvPr id="5" name="Picture 4">
            <a:extLst>
              <a:ext uri="{FF2B5EF4-FFF2-40B4-BE49-F238E27FC236}">
                <a16:creationId xmlns:a16="http://schemas.microsoft.com/office/drawing/2014/main" id="{4E1690CD-F809-45D4-8100-F6BF34AB9E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0236" y="1600200"/>
            <a:ext cx="984446" cy="1007885"/>
          </a:xfrm>
          <a:prstGeom prst="rect">
            <a:avLst/>
          </a:prstGeom>
        </p:spPr>
      </p:pic>
      <p:pic>
        <p:nvPicPr>
          <p:cNvPr id="7" name="Picture 6">
            <a:extLst>
              <a:ext uri="{FF2B5EF4-FFF2-40B4-BE49-F238E27FC236}">
                <a16:creationId xmlns:a16="http://schemas.microsoft.com/office/drawing/2014/main" id="{FE63AF85-7FF0-4F4F-AFBF-E2ACE540D0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6075" y="3124200"/>
            <a:ext cx="932769" cy="1054699"/>
          </a:xfrm>
          <a:prstGeom prst="rect">
            <a:avLst/>
          </a:prstGeom>
        </p:spPr>
      </p:pic>
      <p:pic>
        <p:nvPicPr>
          <p:cNvPr id="2" name="Audio 1">
            <a:hlinkClick r:id="" action="ppaction://media"/>
            <a:extLst>
              <a:ext uri="{FF2B5EF4-FFF2-40B4-BE49-F238E27FC236}">
                <a16:creationId xmlns:a16="http://schemas.microsoft.com/office/drawing/2014/main" id="{789508D4-EAF7-4837-9704-B7B268101C3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4574258"/>
      </p:ext>
    </p:extLst>
  </p:cSld>
  <p:clrMapOvr>
    <a:masterClrMapping/>
  </p:clrMapOvr>
  <mc:AlternateContent xmlns:mc="http://schemas.openxmlformats.org/markup-compatibility/2006">
    <mc:Choice xmlns:p14="http://schemas.microsoft.com/office/powerpoint/2010/main" Requires="p14">
      <p:transition spd="slow" p14:dur="2000" advTm="33075"/>
    </mc:Choice>
    <mc:Fallback>
      <p:transition spd="slow" advTm="33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0295664-02CF-4F0A-8C0F-4FADD0F075EC}"/>
              </a:ext>
            </a:extLst>
          </p:cNvPr>
          <p:cNvPicPr>
            <a:picLocks noChangeAspect="1"/>
          </p:cNvPicPr>
          <p:nvPr/>
        </p:nvPicPr>
        <p:blipFill rotWithShape="1">
          <a:blip r:embed="rId5">
            <a:extLst>
              <a:ext uri="{28A0092B-C50C-407E-A947-70E740481C1C}">
                <a14:useLocalDpi xmlns:a14="http://schemas.microsoft.com/office/drawing/2010/main" val="0"/>
              </a:ext>
            </a:extLst>
          </a:blip>
          <a:srcRect r="19483"/>
          <a:stretch/>
        </p:blipFill>
        <p:spPr>
          <a:xfrm>
            <a:off x="8666885" y="2490952"/>
            <a:ext cx="3525114" cy="4367048"/>
          </a:xfrm>
          <a:prstGeom prst="rect">
            <a:avLst/>
          </a:prstGeom>
        </p:spPr>
      </p:pic>
      <p:sp>
        <p:nvSpPr>
          <p:cNvPr id="10" name="Text Placeholder 9">
            <a:extLst>
              <a:ext uri="{FF2B5EF4-FFF2-40B4-BE49-F238E27FC236}">
                <a16:creationId xmlns:a16="http://schemas.microsoft.com/office/drawing/2014/main" id="{F8135B47-9472-402A-B11E-7657DB80DBEA}"/>
              </a:ext>
            </a:extLst>
          </p:cNvPr>
          <p:cNvSpPr>
            <a:spLocks noGrp="1"/>
          </p:cNvSpPr>
          <p:nvPr>
            <p:ph type="body" sz="quarter" idx="11"/>
          </p:nvPr>
        </p:nvSpPr>
        <p:spPr>
          <a:xfrm>
            <a:off x="3276600" y="1524000"/>
            <a:ext cx="6177615" cy="4495800"/>
          </a:xfrm>
        </p:spPr>
        <p:txBody>
          <a:bodyPr numCol="1">
            <a:normAutofit fontScale="92500" lnSpcReduction="10000"/>
          </a:bodyPr>
          <a:lstStyle/>
          <a:p>
            <a:pPr marL="0" indent="0">
              <a:spcAft>
                <a:spcPts val="0"/>
              </a:spcAft>
              <a:buNone/>
              <a:tabLst>
                <a:tab pos="395278" algn="l"/>
              </a:tabLst>
              <a:defRPr/>
            </a:pPr>
            <a:r>
              <a:rPr lang="en-US" sz="2400" b="1" dirty="0">
                <a:cs typeface="Helvetica" panose="020B0604020202020204" pitchFamily="34" charset="0"/>
              </a:rPr>
              <a:t>Dedicated BHS Care Coordinator</a:t>
            </a:r>
          </a:p>
          <a:p>
            <a:pPr marL="0" indent="0">
              <a:spcAft>
                <a:spcPts val="0"/>
              </a:spcAft>
              <a:buNone/>
              <a:tabLst>
                <a:tab pos="395278" algn="l"/>
              </a:tabLst>
              <a:defRPr/>
            </a:pPr>
            <a:r>
              <a:rPr lang="en-US" sz="2400" dirty="0">
                <a:cs typeface="Helvetica" panose="020B0604020202020204" pitchFamily="34" charset="0"/>
              </a:rPr>
              <a:t>When you call BHS, you will speak with the BHS Care Coordinator assigned specifically to the State of Alabama</a:t>
            </a:r>
          </a:p>
          <a:p>
            <a:pPr marL="0" indent="0">
              <a:spcAft>
                <a:spcPts val="0"/>
              </a:spcAft>
              <a:buNone/>
              <a:tabLst>
                <a:tab pos="395278" algn="l"/>
              </a:tabLst>
              <a:defRPr/>
            </a:pPr>
            <a:endParaRPr lang="en-US" sz="2400" dirty="0">
              <a:cs typeface="Helvetica" panose="020B0604020202020204" pitchFamily="34" charset="0"/>
            </a:endParaRPr>
          </a:p>
          <a:p>
            <a:pPr marL="0" indent="0">
              <a:spcAft>
                <a:spcPts val="0"/>
              </a:spcAft>
              <a:buNone/>
              <a:tabLst>
                <a:tab pos="395278" algn="l"/>
              </a:tabLst>
              <a:defRPr/>
            </a:pPr>
            <a:r>
              <a:rPr lang="en-US" sz="2400" b="1" dirty="0">
                <a:cs typeface="Helvetica" panose="020B0604020202020204" pitchFamily="34" charset="0"/>
              </a:rPr>
              <a:t>Marie Wilbanks</a:t>
            </a:r>
            <a:br>
              <a:rPr lang="en-US" sz="2400" b="1" dirty="0">
                <a:cs typeface="Helvetica" panose="020B0604020202020204" pitchFamily="34" charset="0"/>
              </a:rPr>
            </a:br>
            <a:r>
              <a:rPr lang="en-US" sz="2400" b="1" dirty="0">
                <a:cs typeface="Helvetica" panose="020B0604020202020204" pitchFamily="34" charset="0"/>
              </a:rPr>
              <a:t>Care Coordinator</a:t>
            </a:r>
          </a:p>
          <a:p>
            <a:pPr marL="0" indent="0">
              <a:spcAft>
                <a:spcPts val="0"/>
              </a:spcAft>
              <a:buNone/>
              <a:tabLst>
                <a:tab pos="395278" algn="l"/>
              </a:tabLst>
              <a:defRPr/>
            </a:pPr>
            <a:r>
              <a:rPr lang="en-US" sz="2400" b="1" dirty="0">
                <a:cs typeface="Helvetica" panose="020B0604020202020204" pitchFamily="34" charset="0"/>
              </a:rPr>
              <a:t>mwilbanks@behavioralhealthsystems.com</a:t>
            </a:r>
          </a:p>
          <a:p>
            <a:pPr marL="0" indent="0">
              <a:spcAft>
                <a:spcPts val="0"/>
              </a:spcAft>
              <a:buNone/>
              <a:tabLst>
                <a:tab pos="395278" algn="l"/>
              </a:tabLst>
              <a:defRPr/>
            </a:pPr>
            <a:endParaRPr lang="en-US" sz="2400" dirty="0">
              <a:solidFill>
                <a:srgbClr val="FF0000"/>
              </a:solidFill>
              <a:cs typeface="Helvetica" panose="020B0604020202020204" pitchFamily="34" charset="0"/>
            </a:endParaRPr>
          </a:p>
          <a:p>
            <a:pPr marL="0" indent="0">
              <a:spcAft>
                <a:spcPts val="0"/>
              </a:spcAft>
              <a:buNone/>
              <a:tabLst>
                <a:tab pos="395278" algn="l"/>
              </a:tabLst>
              <a:defRPr/>
            </a:pPr>
            <a:r>
              <a:rPr lang="en-US" sz="2400" b="1" dirty="0">
                <a:cs typeface="Helvetica" panose="020B0604020202020204" pitchFamily="34" charset="0"/>
              </a:rPr>
              <a:t>BHS Care Coordinators</a:t>
            </a:r>
          </a:p>
          <a:p>
            <a:pPr marL="0" indent="0">
              <a:spcAft>
                <a:spcPts val="0"/>
              </a:spcAft>
              <a:buNone/>
              <a:tabLst>
                <a:tab pos="395278" algn="l"/>
              </a:tabLst>
              <a:defRPr/>
            </a:pPr>
            <a:r>
              <a:rPr lang="en-US" sz="2400" dirty="0">
                <a:cs typeface="Helvetica" panose="020B0604020202020204" pitchFamily="34" charset="0"/>
              </a:rPr>
              <a:t>Caring, knowledgeable, credentialed counseling professionals who have been selected for their commitment to treat everyone with sensitivity, respect and concern</a:t>
            </a:r>
          </a:p>
        </p:txBody>
      </p:sp>
      <p:sp>
        <p:nvSpPr>
          <p:cNvPr id="2" name="Title 1">
            <a:extLst>
              <a:ext uri="{FF2B5EF4-FFF2-40B4-BE49-F238E27FC236}">
                <a16:creationId xmlns:a16="http://schemas.microsoft.com/office/drawing/2014/main" id="{7AD94DE8-398F-4418-A015-F4E3C3A44745}"/>
              </a:ext>
            </a:extLst>
          </p:cNvPr>
          <p:cNvSpPr>
            <a:spLocks noGrp="1"/>
          </p:cNvSpPr>
          <p:nvPr>
            <p:ph type="title"/>
          </p:nvPr>
        </p:nvSpPr>
        <p:spPr/>
        <p:txBody>
          <a:bodyPr>
            <a:normAutofit/>
          </a:bodyPr>
          <a:lstStyle/>
          <a:p>
            <a:r>
              <a:rPr lang="en-US" dirty="0"/>
              <a:t>Accessing the EAP</a:t>
            </a:r>
          </a:p>
        </p:txBody>
      </p:sp>
      <p:grpSp>
        <p:nvGrpSpPr>
          <p:cNvPr id="5" name="Group 4">
            <a:extLst>
              <a:ext uri="{FF2B5EF4-FFF2-40B4-BE49-F238E27FC236}">
                <a16:creationId xmlns:a16="http://schemas.microsoft.com/office/drawing/2014/main" id="{F90BD146-D2FD-4EF5-8055-1197E307A315}"/>
              </a:ext>
            </a:extLst>
          </p:cNvPr>
          <p:cNvGrpSpPr/>
          <p:nvPr/>
        </p:nvGrpSpPr>
        <p:grpSpPr>
          <a:xfrm>
            <a:off x="2133600" y="4267200"/>
            <a:ext cx="1143000" cy="1143000"/>
            <a:chOff x="8199409" y="4889069"/>
            <a:chExt cx="1143000" cy="1143000"/>
          </a:xfrm>
        </p:grpSpPr>
        <p:sp>
          <p:nvSpPr>
            <p:cNvPr id="6" name="Oval 5">
              <a:extLst>
                <a:ext uri="{FF2B5EF4-FFF2-40B4-BE49-F238E27FC236}">
                  <a16:creationId xmlns:a16="http://schemas.microsoft.com/office/drawing/2014/main" id="{B7B14C1A-9AA5-4FE1-92A8-5AD1D93713C3}"/>
                </a:ext>
              </a:extLst>
            </p:cNvPr>
            <p:cNvSpPr/>
            <p:nvPr/>
          </p:nvSpPr>
          <p:spPr>
            <a:xfrm>
              <a:off x="8199409" y="4889069"/>
              <a:ext cx="1143000" cy="1143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7BE9670-5127-4645-B845-7887D35F6E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04209" y="5092447"/>
              <a:ext cx="538374" cy="703778"/>
            </a:xfrm>
            <a:prstGeom prst="rect">
              <a:avLst/>
            </a:prstGeom>
          </p:spPr>
        </p:pic>
      </p:grpSp>
      <p:grpSp>
        <p:nvGrpSpPr>
          <p:cNvPr id="8" name="Group 7">
            <a:extLst>
              <a:ext uri="{FF2B5EF4-FFF2-40B4-BE49-F238E27FC236}">
                <a16:creationId xmlns:a16="http://schemas.microsoft.com/office/drawing/2014/main" id="{22671B21-FB18-4256-9337-D9DBFE3956BC}"/>
              </a:ext>
            </a:extLst>
          </p:cNvPr>
          <p:cNvGrpSpPr/>
          <p:nvPr/>
        </p:nvGrpSpPr>
        <p:grpSpPr>
          <a:xfrm>
            <a:off x="2133600" y="1524000"/>
            <a:ext cx="1143000" cy="1143000"/>
            <a:chOff x="2060108" y="1524000"/>
            <a:chExt cx="1143000" cy="1143000"/>
          </a:xfrm>
        </p:grpSpPr>
        <p:sp>
          <p:nvSpPr>
            <p:cNvPr id="11" name="Oval 10">
              <a:extLst>
                <a:ext uri="{FF2B5EF4-FFF2-40B4-BE49-F238E27FC236}">
                  <a16:creationId xmlns:a16="http://schemas.microsoft.com/office/drawing/2014/main" id="{612C0899-1A96-40F5-9419-F717DF8C4596}"/>
                </a:ext>
              </a:extLst>
            </p:cNvPr>
            <p:cNvSpPr/>
            <p:nvPr/>
          </p:nvSpPr>
          <p:spPr>
            <a:xfrm>
              <a:off x="2060108" y="1524000"/>
              <a:ext cx="1143000" cy="1143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CD49A27A-2849-4A81-AD0E-7FB4527ECF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8126" y="1871053"/>
              <a:ext cx="826965" cy="467415"/>
            </a:xfrm>
            <a:prstGeom prst="rect">
              <a:avLst/>
            </a:prstGeom>
          </p:spPr>
        </p:pic>
      </p:grpSp>
      <p:pic>
        <p:nvPicPr>
          <p:cNvPr id="3" name="Audio 2">
            <a:hlinkClick r:id="" action="ppaction://media"/>
            <a:extLst>
              <a:ext uri="{FF2B5EF4-FFF2-40B4-BE49-F238E27FC236}">
                <a16:creationId xmlns:a16="http://schemas.microsoft.com/office/drawing/2014/main" id="{BEEB15BE-E333-4A8C-98D4-76B9F0DC0E9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74842820"/>
      </p:ext>
    </p:extLst>
  </p:cSld>
  <p:clrMapOvr>
    <a:masterClrMapping/>
  </p:clrMapOvr>
  <mc:AlternateContent xmlns:mc="http://schemas.openxmlformats.org/markup-compatibility/2006">
    <mc:Choice xmlns:p14="http://schemas.microsoft.com/office/powerpoint/2010/main" Requires="p14">
      <p:transition spd="slow" p14:dur="2000" advTm="19816"/>
    </mc:Choice>
    <mc:Fallback>
      <p:transition spd="slow" advTm="19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aptop Online Work-Life">
            <a:extLst>
              <a:ext uri="{FF2B5EF4-FFF2-40B4-BE49-F238E27FC236}">
                <a16:creationId xmlns:a16="http://schemas.microsoft.com/office/drawing/2014/main" id="{A5E7BB91-B2A8-4CB7-81D4-CB019DD316F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462" t="2" b="26983"/>
          <a:stretch/>
        </p:blipFill>
        <p:spPr bwMode="auto">
          <a:xfrm>
            <a:off x="0" y="0"/>
            <a:ext cx="12192000" cy="6858000"/>
          </a:xfrm>
          <a:prstGeom prst="rect">
            <a:avLst/>
          </a:prstGeom>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sp>
        <p:nvSpPr>
          <p:cNvPr id="5" name="Rectangle 4">
            <a:extLst>
              <a:ext uri="{FF2B5EF4-FFF2-40B4-BE49-F238E27FC236}">
                <a16:creationId xmlns:a16="http://schemas.microsoft.com/office/drawing/2014/main" id="{1F6BB247-5431-4751-912E-2C25624EF583}"/>
              </a:ext>
            </a:extLst>
          </p:cNvPr>
          <p:cNvSpPr/>
          <p:nvPr/>
        </p:nvSpPr>
        <p:spPr>
          <a:xfrm>
            <a:off x="6172200" y="304800"/>
            <a:ext cx="5791200" cy="6248400"/>
          </a:xfrm>
          <a:prstGeom prst="rect">
            <a:avLst/>
          </a:prstGeom>
          <a:solidFill>
            <a:srgbClr val="0070C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3135FC9-9AA5-41E7-951D-C76CFE4F3254}"/>
              </a:ext>
            </a:extLst>
          </p:cNvPr>
          <p:cNvSpPr txBox="1"/>
          <p:nvPr/>
        </p:nvSpPr>
        <p:spPr>
          <a:xfrm>
            <a:off x="6324600" y="457200"/>
            <a:ext cx="5486400" cy="6417141"/>
          </a:xfrm>
          <a:prstGeom prst="rect">
            <a:avLst/>
          </a:prstGeom>
          <a:noFill/>
        </p:spPr>
        <p:txBody>
          <a:bodyPr wrap="square" rtlCol="0">
            <a:spAutoFit/>
          </a:bodyPr>
          <a:lstStyle/>
          <a:p>
            <a:r>
              <a:rPr lang="en-US" sz="2600" b="1" dirty="0">
                <a:solidFill>
                  <a:schemeClr val="bg1"/>
                </a:solidFill>
                <a:latin typeface="Helvetica" panose="020B0604020202020204" pitchFamily="34" charset="0"/>
                <a:cs typeface="Helvetica" panose="020B0604020202020204" pitchFamily="34" charset="0"/>
              </a:rPr>
              <a:t>BHS Website: </a:t>
            </a:r>
          </a:p>
          <a:p>
            <a:r>
              <a:rPr lang="en-US" sz="2400" b="1" dirty="0">
                <a:solidFill>
                  <a:schemeClr val="bg1"/>
                </a:solidFill>
                <a:latin typeface="Helvetica" panose="020B0604020202020204" pitchFamily="34" charset="0"/>
                <a:cs typeface="Helvetica" panose="020B0604020202020204" pitchFamily="34" charset="0"/>
              </a:rPr>
              <a:t>www.behavioralhealthsystems.com</a:t>
            </a:r>
          </a:p>
          <a:p>
            <a:endParaRPr lang="en-US" sz="2600" b="1" dirty="0">
              <a:solidFill>
                <a:schemeClr val="bg1"/>
              </a:solidFill>
              <a:latin typeface="Helvetica" panose="020B0604020202020204" pitchFamily="34" charset="0"/>
              <a:cs typeface="Helvetica" panose="020B0604020202020204" pitchFamily="34" charset="0"/>
            </a:endParaRPr>
          </a:p>
          <a:p>
            <a:r>
              <a:rPr lang="en-US" sz="2300" b="1" dirty="0">
                <a:solidFill>
                  <a:schemeClr val="bg1"/>
                </a:solidFill>
                <a:latin typeface="Helvetica" panose="020B0604020202020204" pitchFamily="34" charset="0"/>
                <a:cs typeface="Helvetica" panose="020B0604020202020204" pitchFamily="34" charset="0"/>
              </a:rPr>
              <a:t>Access to:</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Enhanced Member Section detailing your unique benefits and services (Member Access)</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Member Tips &amp; Resources </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Self-Assessment Tools</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Appointment Requests</a:t>
            </a:r>
          </a:p>
          <a:p>
            <a:endParaRPr lang="en-US" sz="2200" dirty="0">
              <a:solidFill>
                <a:schemeClr val="bg1"/>
              </a:solidFill>
              <a:latin typeface="Helvetica" panose="020B0604020202020204" pitchFamily="34" charset="0"/>
              <a:cs typeface="Helvetica" panose="020B0604020202020204" pitchFamily="34" charset="0"/>
            </a:endParaRPr>
          </a:p>
          <a:p>
            <a:r>
              <a:rPr lang="en-US" sz="2300" b="1" dirty="0">
                <a:solidFill>
                  <a:schemeClr val="bg1"/>
                </a:solidFill>
                <a:latin typeface="Helvetica" panose="020B0604020202020204" pitchFamily="34" charset="0"/>
                <a:cs typeface="Helvetica" panose="020B0604020202020204" pitchFamily="34" charset="0"/>
              </a:rPr>
              <a:t>Online Work/Life (password: DORM):</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Lifestyle tools to support a healthy work/life balance </a:t>
            </a:r>
          </a:p>
          <a:p>
            <a:pPr marL="342900" indent="-228600">
              <a:buClr>
                <a:schemeClr val="bg1"/>
              </a:buClr>
              <a:buSzPct val="68000"/>
              <a:buFont typeface="Wingdings 3" panose="05040102010807070707" pitchFamily="18" charset="2"/>
              <a:buChar char="}"/>
            </a:pPr>
            <a:r>
              <a:rPr lang="en-US" sz="2200" dirty="0">
                <a:solidFill>
                  <a:schemeClr val="bg1"/>
                </a:solidFill>
                <a:latin typeface="Helvetica" panose="020B0604020202020204" pitchFamily="34" charset="0"/>
                <a:cs typeface="Helvetica" panose="020B0604020202020204" pitchFamily="34" charset="0"/>
              </a:rPr>
              <a:t>Extensive library providing access to relevant articles, seminars, self-help information, news items and more</a:t>
            </a:r>
          </a:p>
          <a:p>
            <a:pPr marL="342900" indent="-228600">
              <a:buClr>
                <a:schemeClr val="bg1"/>
              </a:buClr>
              <a:buSzPct val="68000"/>
              <a:buFont typeface="Wingdings 3" panose="05040102010807070707" pitchFamily="18" charset="2"/>
              <a:buChar char="}"/>
            </a:pPr>
            <a:endParaRPr lang="en-US" sz="2200" dirty="0">
              <a:solidFill>
                <a:schemeClr val="bg1"/>
              </a:solidFill>
              <a:latin typeface="Helvetica" panose="020B0604020202020204" pitchFamily="34" charset="0"/>
              <a:cs typeface="Helvetica" panose="020B0604020202020204" pitchFamily="34" charset="0"/>
            </a:endParaRPr>
          </a:p>
        </p:txBody>
      </p:sp>
      <p:pic>
        <p:nvPicPr>
          <p:cNvPr id="3" name="Audio 2">
            <a:hlinkClick r:id="" action="ppaction://media"/>
            <a:extLst>
              <a:ext uri="{FF2B5EF4-FFF2-40B4-BE49-F238E27FC236}">
                <a16:creationId xmlns:a16="http://schemas.microsoft.com/office/drawing/2014/main" id="{E678CB64-C895-497F-A718-A6FE34D573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284813"/>
      </p:ext>
    </p:extLst>
  </p:cSld>
  <p:clrMapOvr>
    <a:masterClrMapping/>
  </p:clrMapOvr>
  <mc:AlternateContent xmlns:mc="http://schemas.openxmlformats.org/markup-compatibility/2006">
    <mc:Choice xmlns:p14="http://schemas.microsoft.com/office/powerpoint/2010/main" Requires="p14">
      <p:transition spd="slow" p14:dur="2000" advTm="56109"/>
    </mc:Choice>
    <mc:Fallback>
      <p:transition spd="slow" advTm="56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46F4FB-956D-45B3-86B1-2D9A14558236}"/>
              </a:ext>
            </a:extLst>
          </p:cNvPr>
          <p:cNvSpPr>
            <a:spLocks noGrp="1"/>
          </p:cNvSpPr>
          <p:nvPr>
            <p:ph type="body" sz="quarter" idx="10"/>
          </p:nvPr>
        </p:nvSpPr>
        <p:spPr>
          <a:xfrm>
            <a:off x="298366" y="556054"/>
            <a:ext cx="3170767" cy="2143601"/>
          </a:xfrm>
        </p:spPr>
        <p:txBody>
          <a:bodyPr>
            <a:normAutofit/>
          </a:bodyPr>
          <a:lstStyle/>
          <a:p>
            <a:r>
              <a:rPr lang="en-US" sz="2600" dirty="0"/>
              <a:t>Time Management:</a:t>
            </a:r>
            <a:br>
              <a:rPr lang="en-US" sz="2600" dirty="0"/>
            </a:br>
            <a:r>
              <a:rPr lang="en-US" sz="2600" dirty="0"/>
              <a:t>Making the Clock </a:t>
            </a:r>
            <a:br>
              <a:rPr lang="en-US" sz="2600" dirty="0"/>
            </a:br>
            <a:r>
              <a:rPr lang="en-US" sz="2600" dirty="0"/>
              <a:t>Work for You</a:t>
            </a:r>
          </a:p>
        </p:txBody>
      </p:sp>
      <p:sp>
        <p:nvSpPr>
          <p:cNvPr id="3" name="Text Placeholder 2">
            <a:extLst>
              <a:ext uri="{FF2B5EF4-FFF2-40B4-BE49-F238E27FC236}">
                <a16:creationId xmlns:a16="http://schemas.microsoft.com/office/drawing/2014/main" id="{80011C0E-94C2-408B-AD79-8E39B535B52B}"/>
              </a:ext>
            </a:extLst>
          </p:cNvPr>
          <p:cNvSpPr>
            <a:spLocks noGrp="1"/>
          </p:cNvSpPr>
          <p:nvPr>
            <p:ph type="body" sz="quarter" idx="11"/>
          </p:nvPr>
        </p:nvSpPr>
        <p:spPr>
          <a:xfrm>
            <a:off x="298451" y="3035300"/>
            <a:ext cx="3170767" cy="461665"/>
          </a:xfrm>
        </p:spPr>
        <p:txBody>
          <a:bodyPr/>
          <a:lstStyle/>
          <a:p>
            <a:r>
              <a:rPr lang="en-US" dirty="0"/>
              <a:t>January 2021</a:t>
            </a:r>
          </a:p>
        </p:txBody>
      </p:sp>
      <p:pic>
        <p:nvPicPr>
          <p:cNvPr id="4" name="Picture 3">
            <a:extLst>
              <a:ext uri="{FF2B5EF4-FFF2-40B4-BE49-F238E27FC236}">
                <a16:creationId xmlns:a16="http://schemas.microsoft.com/office/drawing/2014/main" id="{328528E0-114A-40C6-B5C6-8C30367B56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9548" y="4423660"/>
            <a:ext cx="1628571" cy="16190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Audio 5">
            <a:hlinkClick r:id="" action="ppaction://media"/>
            <a:extLst>
              <a:ext uri="{FF2B5EF4-FFF2-40B4-BE49-F238E27FC236}">
                <a16:creationId xmlns:a16="http://schemas.microsoft.com/office/drawing/2014/main" id="{8E280173-AAFC-4C94-977C-91A6B7847C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83333268"/>
      </p:ext>
    </p:extLst>
  </p:cSld>
  <p:clrMapOvr>
    <a:masterClrMapping/>
  </p:clrMapOvr>
  <mc:AlternateContent xmlns:mc="http://schemas.openxmlformats.org/markup-compatibility/2006">
    <mc:Choice xmlns:p14="http://schemas.microsoft.com/office/powerpoint/2010/main" Requires="p14">
      <p:transition spd="slow" p14:dur="2000" advTm="11959"/>
    </mc:Choice>
    <mc:Fallback>
      <p:transition spd="slow" advTm="11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AA1EC-EC7A-4C40-BD6B-3CF0FA6AFBF5}"/>
              </a:ext>
            </a:extLst>
          </p:cNvPr>
          <p:cNvSpPr>
            <a:spLocks noGrp="1"/>
          </p:cNvSpPr>
          <p:nvPr>
            <p:ph type="title"/>
          </p:nvPr>
        </p:nvSpPr>
        <p:spPr/>
        <p:txBody>
          <a:bodyPr/>
          <a:lstStyle/>
          <a:p>
            <a:r>
              <a:rPr lang="en-US" dirty="0"/>
              <a:t>Everything is Not Important </a:t>
            </a:r>
          </a:p>
        </p:txBody>
      </p:sp>
      <p:sp>
        <p:nvSpPr>
          <p:cNvPr id="3" name="Content Placeholder 2">
            <a:extLst>
              <a:ext uri="{FF2B5EF4-FFF2-40B4-BE49-F238E27FC236}">
                <a16:creationId xmlns:a16="http://schemas.microsoft.com/office/drawing/2014/main" id="{46B2EE39-C231-4EE2-95D1-403164EA2C30}"/>
              </a:ext>
            </a:extLst>
          </p:cNvPr>
          <p:cNvSpPr>
            <a:spLocks noGrp="1"/>
          </p:cNvSpPr>
          <p:nvPr>
            <p:ph idx="1"/>
          </p:nvPr>
        </p:nvSpPr>
        <p:spPr/>
        <p:txBody>
          <a:bodyPr/>
          <a:lstStyle/>
          <a:p>
            <a:r>
              <a:rPr lang="en-US" dirty="0"/>
              <a:t>Managing your time means that you spend time on your priorities, and it also means that you do not waste time on non-priorities. The following are some questions to help you determine your priorities: </a:t>
            </a:r>
          </a:p>
          <a:p>
            <a:pPr lvl="1"/>
            <a:r>
              <a:rPr lang="en-US" dirty="0"/>
              <a:t>What are your values? </a:t>
            </a:r>
          </a:p>
          <a:p>
            <a:pPr lvl="1"/>
            <a:r>
              <a:rPr lang="en-US" dirty="0"/>
              <a:t>What are you goals?</a:t>
            </a:r>
          </a:p>
          <a:p>
            <a:pPr lvl="1"/>
            <a:r>
              <a:rPr lang="en-US" dirty="0"/>
              <a:t>What are your responsibilities?</a:t>
            </a:r>
          </a:p>
          <a:p>
            <a:pPr lvl="1"/>
            <a:r>
              <a:rPr lang="en-US" dirty="0"/>
              <a:t>What is the impact of the activity?</a:t>
            </a:r>
          </a:p>
          <a:p>
            <a:pPr marL="609585" lvl="1" indent="0">
              <a:buNone/>
            </a:pPr>
            <a:endParaRPr lang="en-US" dirty="0"/>
          </a:p>
        </p:txBody>
      </p:sp>
      <p:pic>
        <p:nvPicPr>
          <p:cNvPr id="4" name="Audio 3">
            <a:hlinkClick r:id="" action="ppaction://media"/>
            <a:extLst>
              <a:ext uri="{FF2B5EF4-FFF2-40B4-BE49-F238E27FC236}">
                <a16:creationId xmlns:a16="http://schemas.microsoft.com/office/drawing/2014/main" id="{977E6303-2F98-4CAF-A499-5BE028124C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04721955"/>
      </p:ext>
    </p:extLst>
  </p:cSld>
  <p:clrMapOvr>
    <a:masterClrMapping/>
  </p:clrMapOvr>
  <mc:AlternateContent xmlns:mc="http://schemas.openxmlformats.org/markup-compatibility/2006">
    <mc:Choice xmlns:p14="http://schemas.microsoft.com/office/powerpoint/2010/main" Requires="p14">
      <p:transition spd="slow" p14:dur="2000" advTm="26526"/>
    </mc:Choice>
    <mc:Fallback>
      <p:transition spd="slow" advTm="26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99D4A-5F40-4952-AC46-D07C038440A7}"/>
              </a:ext>
            </a:extLst>
          </p:cNvPr>
          <p:cNvSpPr>
            <a:spLocks noGrp="1"/>
          </p:cNvSpPr>
          <p:nvPr>
            <p:ph type="title"/>
          </p:nvPr>
        </p:nvSpPr>
        <p:spPr/>
        <p:txBody>
          <a:bodyPr/>
          <a:lstStyle/>
          <a:p>
            <a:r>
              <a:rPr lang="en-US" dirty="0"/>
              <a:t>Values </a:t>
            </a:r>
          </a:p>
        </p:txBody>
      </p:sp>
      <p:sp>
        <p:nvSpPr>
          <p:cNvPr id="3" name="Content Placeholder 2">
            <a:extLst>
              <a:ext uri="{FF2B5EF4-FFF2-40B4-BE49-F238E27FC236}">
                <a16:creationId xmlns:a16="http://schemas.microsoft.com/office/drawing/2014/main" id="{644375BC-ECAC-4F33-83F1-CBB1FDB2B15C}"/>
              </a:ext>
            </a:extLst>
          </p:cNvPr>
          <p:cNvSpPr>
            <a:spLocks noGrp="1"/>
          </p:cNvSpPr>
          <p:nvPr>
            <p:ph idx="1"/>
          </p:nvPr>
        </p:nvSpPr>
        <p:spPr/>
        <p:txBody>
          <a:bodyPr/>
          <a:lstStyle/>
          <a:p>
            <a:r>
              <a:rPr lang="en-US" dirty="0"/>
              <a:t>Values are those things that truly are important to you</a:t>
            </a:r>
          </a:p>
          <a:p>
            <a:pPr lvl="1"/>
            <a:r>
              <a:rPr lang="en-US" dirty="0"/>
              <a:t>Values should guide your overall direction in life</a:t>
            </a:r>
          </a:p>
          <a:p>
            <a:pPr lvl="1"/>
            <a:r>
              <a:rPr lang="en-US" dirty="0"/>
              <a:t>Values should provide foundational context for your goals and priorities</a:t>
            </a:r>
          </a:p>
          <a:p>
            <a:pPr lvl="1"/>
            <a:r>
              <a:rPr lang="en-US" dirty="0"/>
              <a:t>Goals are impactful results or accomplishments you want to achieve and should align with your values </a:t>
            </a:r>
          </a:p>
        </p:txBody>
      </p:sp>
      <p:pic>
        <p:nvPicPr>
          <p:cNvPr id="4" name="Audio 3">
            <a:hlinkClick r:id="" action="ppaction://media"/>
            <a:extLst>
              <a:ext uri="{FF2B5EF4-FFF2-40B4-BE49-F238E27FC236}">
                <a16:creationId xmlns:a16="http://schemas.microsoft.com/office/drawing/2014/main" id="{88703366-4EF7-4993-ADC0-AC470207CF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48521251"/>
      </p:ext>
    </p:extLst>
  </p:cSld>
  <p:clrMapOvr>
    <a:masterClrMapping/>
  </p:clrMapOvr>
  <mc:AlternateContent xmlns:mc="http://schemas.openxmlformats.org/markup-compatibility/2006">
    <mc:Choice xmlns:p14="http://schemas.microsoft.com/office/powerpoint/2010/main" Requires="p14">
      <p:transition spd="slow" p14:dur="2000" advTm="23671"/>
    </mc:Choice>
    <mc:Fallback>
      <p:transition spd="slow" advTm="23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3302C-3EF8-4A21-87C1-116A6CE5E2F7}"/>
              </a:ext>
            </a:extLst>
          </p:cNvPr>
          <p:cNvSpPr>
            <a:spLocks noGrp="1"/>
          </p:cNvSpPr>
          <p:nvPr>
            <p:ph type="title"/>
          </p:nvPr>
        </p:nvSpPr>
        <p:spPr/>
        <p:txBody>
          <a:bodyPr/>
          <a:lstStyle/>
          <a:p>
            <a:r>
              <a:rPr lang="en-US" dirty="0"/>
              <a:t>Responsibilities </a:t>
            </a:r>
          </a:p>
        </p:txBody>
      </p:sp>
      <p:sp>
        <p:nvSpPr>
          <p:cNvPr id="3" name="Content Placeholder 2">
            <a:extLst>
              <a:ext uri="{FF2B5EF4-FFF2-40B4-BE49-F238E27FC236}">
                <a16:creationId xmlns:a16="http://schemas.microsoft.com/office/drawing/2014/main" id="{375AAF75-7B48-449F-B58E-513E56896294}"/>
              </a:ext>
            </a:extLst>
          </p:cNvPr>
          <p:cNvSpPr>
            <a:spLocks noGrp="1"/>
          </p:cNvSpPr>
          <p:nvPr>
            <p:ph idx="1"/>
          </p:nvPr>
        </p:nvSpPr>
        <p:spPr/>
        <p:txBody>
          <a:bodyPr/>
          <a:lstStyle/>
          <a:p>
            <a:r>
              <a:rPr lang="en-US" dirty="0"/>
              <a:t>Your responsibilities also influence your priorities</a:t>
            </a:r>
          </a:p>
          <a:p>
            <a:pPr lvl="1"/>
            <a:r>
              <a:rPr lang="en-US" dirty="0"/>
              <a:t>An employee has the responsibility to go to work, work well with others and be productive</a:t>
            </a:r>
          </a:p>
          <a:p>
            <a:pPr lvl="1"/>
            <a:r>
              <a:rPr lang="en-US" dirty="0"/>
              <a:t>Your responsibilities to your family can have a tremendous effect on your priorities</a:t>
            </a:r>
          </a:p>
          <a:p>
            <a:pPr lvl="1"/>
            <a:r>
              <a:rPr lang="en-US" dirty="0"/>
              <a:t>To be successful over the long haul, your priorities must be impactful and have lasting value</a:t>
            </a:r>
          </a:p>
        </p:txBody>
      </p:sp>
      <p:pic>
        <p:nvPicPr>
          <p:cNvPr id="4" name="Audio 3">
            <a:hlinkClick r:id="" action="ppaction://media"/>
            <a:extLst>
              <a:ext uri="{FF2B5EF4-FFF2-40B4-BE49-F238E27FC236}">
                <a16:creationId xmlns:a16="http://schemas.microsoft.com/office/drawing/2014/main" id="{157FBD32-FDA6-40AC-8CCB-70AED59D52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11191767"/>
      </p:ext>
    </p:extLst>
  </p:cSld>
  <p:clrMapOvr>
    <a:masterClrMapping/>
  </p:clrMapOvr>
  <mc:AlternateContent xmlns:mc="http://schemas.openxmlformats.org/markup-compatibility/2006">
    <mc:Choice xmlns:p14="http://schemas.microsoft.com/office/powerpoint/2010/main" Requires="p14">
      <p:transition spd="slow" p14:dur="2000" advTm="29151"/>
    </mc:Choice>
    <mc:Fallback>
      <p:transition spd="slow" advTm="29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55C20-E85A-4924-863B-5718356F71B1}"/>
              </a:ext>
            </a:extLst>
          </p:cNvPr>
          <p:cNvSpPr>
            <a:spLocks noGrp="1"/>
          </p:cNvSpPr>
          <p:nvPr>
            <p:ph type="title"/>
          </p:nvPr>
        </p:nvSpPr>
        <p:spPr/>
        <p:txBody>
          <a:bodyPr/>
          <a:lstStyle/>
          <a:p>
            <a:r>
              <a:rPr lang="en-US" dirty="0"/>
              <a:t>Focus </a:t>
            </a:r>
          </a:p>
        </p:txBody>
      </p:sp>
      <p:sp>
        <p:nvSpPr>
          <p:cNvPr id="3" name="Content Placeholder 2">
            <a:extLst>
              <a:ext uri="{FF2B5EF4-FFF2-40B4-BE49-F238E27FC236}">
                <a16:creationId xmlns:a16="http://schemas.microsoft.com/office/drawing/2014/main" id="{D997710F-AF20-4D56-82ED-D313955EB62B}"/>
              </a:ext>
            </a:extLst>
          </p:cNvPr>
          <p:cNvSpPr>
            <a:spLocks noGrp="1"/>
          </p:cNvSpPr>
          <p:nvPr>
            <p:ph idx="1"/>
          </p:nvPr>
        </p:nvSpPr>
        <p:spPr/>
        <p:txBody>
          <a:bodyPr/>
          <a:lstStyle/>
          <a:p>
            <a:r>
              <a:rPr lang="en-US" dirty="0"/>
              <a:t>As you focus on priorities, don’t lose sight of what is important to you when bombarded with other people’s issues </a:t>
            </a:r>
          </a:p>
          <a:p>
            <a:pPr lvl="1"/>
            <a:r>
              <a:rPr lang="en-US" dirty="0"/>
              <a:t>Someone may come to you seeking help; this may be a pressing concern for him but not necessarily for you </a:t>
            </a:r>
          </a:p>
          <a:p>
            <a:pPr lvl="1"/>
            <a:r>
              <a:rPr lang="en-US" dirty="0"/>
              <a:t>By working on his concern, you lose time that could be spent on your priorities</a:t>
            </a:r>
          </a:p>
          <a:p>
            <a:pPr lvl="1"/>
            <a:r>
              <a:rPr lang="en-US" dirty="0"/>
              <a:t>Although helping others is a priority, don’t automatically place more value on the requests of others over your own goals </a:t>
            </a:r>
          </a:p>
        </p:txBody>
      </p:sp>
      <p:pic>
        <p:nvPicPr>
          <p:cNvPr id="4" name="Audio 3">
            <a:hlinkClick r:id="" action="ppaction://media"/>
            <a:extLst>
              <a:ext uri="{FF2B5EF4-FFF2-40B4-BE49-F238E27FC236}">
                <a16:creationId xmlns:a16="http://schemas.microsoft.com/office/drawing/2014/main" id="{92C0B3D6-5FF0-4840-9076-5FB7263CB5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81459594"/>
      </p:ext>
    </p:extLst>
  </p:cSld>
  <p:clrMapOvr>
    <a:masterClrMapping/>
  </p:clrMapOvr>
  <mc:AlternateContent xmlns:mc="http://schemas.openxmlformats.org/markup-compatibility/2006">
    <mc:Choice xmlns:p14="http://schemas.microsoft.com/office/powerpoint/2010/main" Requires="p14">
      <p:transition spd="slow" p14:dur="2000" advTm="32912"/>
    </mc:Choice>
    <mc:Fallback>
      <p:transition spd="slow" advTm="32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BHS 2018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HS 2018 Theme" id="{99102009-44A7-44BE-97B4-C5A5C371810C}" vid="{7976F7E3-43E6-4F2D-BF6E-11EE665F20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BHS 2018 Theme</Template>
  <TotalTime>2075</TotalTime>
  <Words>2680</Words>
  <Application>Microsoft Office PowerPoint</Application>
  <PresentationFormat>Widescreen</PresentationFormat>
  <Paragraphs>335</Paragraphs>
  <Slides>54</Slides>
  <Notes>33</Notes>
  <HiddenSlides>0</HiddenSlides>
  <MMClips>54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Arial</vt:lpstr>
      <vt:lpstr>Calibri</vt:lpstr>
      <vt:lpstr>Courier New</vt:lpstr>
      <vt:lpstr>Helvetica</vt:lpstr>
      <vt:lpstr>Wingdings 3</vt:lpstr>
      <vt:lpstr>BHS 2018 Theme</vt:lpstr>
      <vt:lpstr>PowerPoint Presentation</vt:lpstr>
      <vt:lpstr>State Employee Assistance Program</vt:lpstr>
      <vt:lpstr>Objectives</vt:lpstr>
      <vt:lpstr>PowerPoint Presentation</vt:lpstr>
      <vt:lpstr>Is It A Priority? </vt:lpstr>
      <vt:lpstr>Everything is Not Important </vt:lpstr>
      <vt:lpstr>Values </vt:lpstr>
      <vt:lpstr>Responsibilities </vt:lpstr>
      <vt:lpstr>Focus </vt:lpstr>
      <vt:lpstr>Urgency </vt:lpstr>
      <vt:lpstr>How to Identify Your Priorities </vt:lpstr>
      <vt:lpstr>The ABC Method </vt:lpstr>
      <vt:lpstr>Prioritizing Tips </vt:lpstr>
      <vt:lpstr>PowerPoint Presentation</vt:lpstr>
      <vt:lpstr>The Ways We Waste Time </vt:lpstr>
      <vt:lpstr>Factors Beyond Our Control </vt:lpstr>
      <vt:lpstr>Factors Within Our Control </vt:lpstr>
      <vt:lpstr>Workplace Challenges </vt:lpstr>
      <vt:lpstr>Meetings</vt:lpstr>
      <vt:lpstr>Meetings </vt:lpstr>
      <vt:lpstr>E-mails </vt:lpstr>
      <vt:lpstr>E-mails </vt:lpstr>
      <vt:lpstr>E-mails</vt:lpstr>
      <vt:lpstr>PowerPoint Presentation</vt:lpstr>
      <vt:lpstr>Tips for Effective Time Management </vt:lpstr>
      <vt:lpstr>Tips for Effective Time Management  </vt:lpstr>
      <vt:lpstr>Tips for Effective Time Management </vt:lpstr>
      <vt:lpstr>Tips for Effective Time Management </vt:lpstr>
      <vt:lpstr>Tips for Effective Time Management </vt:lpstr>
      <vt:lpstr>PowerPoint Presentation</vt:lpstr>
      <vt:lpstr>SMART Goals</vt:lpstr>
      <vt:lpstr>The Importance of Setting SMART Goals</vt:lpstr>
      <vt:lpstr>Develop SMART Goals</vt:lpstr>
      <vt:lpstr>Develop SMART Goals</vt:lpstr>
      <vt:lpstr>Develop SMART Goals</vt:lpstr>
      <vt:lpstr>Develop SMART Goals</vt:lpstr>
      <vt:lpstr>Develop SMART Goals</vt:lpstr>
      <vt:lpstr>Develop SMART Goals</vt:lpstr>
      <vt:lpstr>Use Time Management Tools</vt:lpstr>
      <vt:lpstr>PowerPoint Presentation</vt:lpstr>
      <vt:lpstr>Be Proactive </vt:lpstr>
      <vt:lpstr>Manage Your “To Do” Lists</vt:lpstr>
      <vt:lpstr>Get Things Done</vt:lpstr>
      <vt:lpstr>Keep a Time Log</vt:lpstr>
      <vt:lpstr>Identify External Time Wasters</vt:lpstr>
      <vt:lpstr>Identify Internal Time Wasters</vt:lpstr>
      <vt:lpstr>Summary</vt:lpstr>
      <vt:lpstr>Review of Your BHS Benefits</vt:lpstr>
      <vt:lpstr>About BHS: At a Glance</vt:lpstr>
      <vt:lpstr>State of Alabama: EAP Benefits</vt:lpstr>
      <vt:lpstr>Accessing the EAP</vt:lpstr>
      <vt:lpstr>Accessing the EAP</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Rodgers</dc:creator>
  <cp:lastModifiedBy>Debra Nickolson</cp:lastModifiedBy>
  <cp:revision>74</cp:revision>
  <cp:lastPrinted>2021-01-07T22:06:25Z</cp:lastPrinted>
  <dcterms:created xsi:type="dcterms:W3CDTF">2018-03-22T13:16:11Z</dcterms:created>
  <dcterms:modified xsi:type="dcterms:W3CDTF">2021-01-14T20:34:57Z</dcterms:modified>
</cp:coreProperties>
</file>